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412" r:id="rId62"/>
    <p:sldId id="413" r:id="rId63"/>
    <p:sldId id="414" r:id="rId64"/>
    <p:sldId id="415" r:id="rId65"/>
    <p:sldId id="316" r:id="rId66"/>
    <p:sldId id="317" r:id="rId67"/>
    <p:sldId id="318" r:id="rId68"/>
    <p:sldId id="319" r:id="rId69"/>
    <p:sldId id="320" r:id="rId70"/>
    <p:sldId id="321" r:id="rId71"/>
    <p:sldId id="322" r:id="rId72"/>
    <p:sldId id="417" r:id="rId73"/>
    <p:sldId id="418" r:id="rId74"/>
    <p:sldId id="419" r:id="rId75"/>
    <p:sldId id="420" r:id="rId76"/>
    <p:sldId id="421" r:id="rId77"/>
    <p:sldId id="422" r:id="rId78"/>
    <p:sldId id="423" r:id="rId79"/>
    <p:sldId id="424" r:id="rId80"/>
    <p:sldId id="425" r:id="rId81"/>
    <p:sldId id="426" r:id="rId82"/>
    <p:sldId id="427" r:id="rId83"/>
    <p:sldId id="428"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 id="362" r:id="rId124"/>
    <p:sldId id="363" r:id="rId125"/>
    <p:sldId id="396" r:id="rId126"/>
    <p:sldId id="429" r:id="rId127"/>
    <p:sldId id="430" r:id="rId128"/>
    <p:sldId id="431" r:id="rId129"/>
    <p:sldId id="432" r:id="rId130"/>
    <p:sldId id="433" r:id="rId131"/>
    <p:sldId id="434" r:id="rId132"/>
    <p:sldId id="435" r:id="rId133"/>
    <p:sldId id="397" r:id="rId134"/>
    <p:sldId id="436" r:id="rId135"/>
    <p:sldId id="437" r:id="rId136"/>
    <p:sldId id="438" r:id="rId137"/>
    <p:sldId id="439" r:id="rId138"/>
    <p:sldId id="440" r:id="rId139"/>
    <p:sldId id="441" r:id="rId140"/>
    <p:sldId id="442" r:id="rId141"/>
    <p:sldId id="443" r:id="rId142"/>
    <p:sldId id="444" r:id="rId143"/>
    <p:sldId id="445" r:id="rId144"/>
    <p:sldId id="364" r:id="rId145"/>
    <p:sldId id="365" r:id="rId146"/>
    <p:sldId id="366" r:id="rId147"/>
    <p:sldId id="367" r:id="rId148"/>
    <p:sldId id="368" r:id="rId149"/>
    <p:sldId id="369" r:id="rId150"/>
    <p:sldId id="370" r:id="rId151"/>
    <p:sldId id="371" r:id="rId152"/>
    <p:sldId id="372" r:id="rId153"/>
    <p:sldId id="373" r:id="rId154"/>
    <p:sldId id="374" r:id="rId155"/>
    <p:sldId id="375" r:id="rId156"/>
    <p:sldId id="376" r:id="rId157"/>
    <p:sldId id="377" r:id="rId158"/>
    <p:sldId id="378" r:id="rId159"/>
    <p:sldId id="379" r:id="rId160"/>
    <p:sldId id="416" r:id="rId161"/>
    <p:sldId id="446" r:id="rId162"/>
    <p:sldId id="447" r:id="rId163"/>
    <p:sldId id="448" r:id="rId164"/>
    <p:sldId id="449" r:id="rId165"/>
    <p:sldId id="450" r:id="rId166"/>
    <p:sldId id="451" r:id="rId167"/>
    <p:sldId id="452" r:id="rId168"/>
    <p:sldId id="453" r:id="rId169"/>
    <p:sldId id="454" r:id="rId170"/>
    <p:sldId id="455" r:id="rId171"/>
    <p:sldId id="456" r:id="rId172"/>
    <p:sldId id="457" r:id="rId173"/>
    <p:sldId id="399" r:id="rId174"/>
    <p:sldId id="400" r:id="rId175"/>
    <p:sldId id="401" r:id="rId176"/>
    <p:sldId id="402" r:id="rId177"/>
    <p:sldId id="403" r:id="rId178"/>
    <p:sldId id="404" r:id="rId179"/>
    <p:sldId id="405" r:id="rId180"/>
    <p:sldId id="406" r:id="rId181"/>
    <p:sldId id="407" r:id="rId182"/>
    <p:sldId id="408" r:id="rId183"/>
    <p:sldId id="409" r:id="rId184"/>
    <p:sldId id="410" r:id="rId185"/>
    <p:sldId id="411" r:id="rId186"/>
    <p:sldId id="380" r:id="rId187"/>
    <p:sldId id="381" r:id="rId188"/>
    <p:sldId id="382" r:id="rId189"/>
    <p:sldId id="383" r:id="rId190"/>
    <p:sldId id="384" r:id="rId191"/>
    <p:sldId id="385" r:id="rId192"/>
    <p:sldId id="386" r:id="rId193"/>
    <p:sldId id="387" r:id="rId194"/>
    <p:sldId id="388" r:id="rId195"/>
    <p:sldId id="389" r:id="rId196"/>
    <p:sldId id="390" r:id="rId197"/>
    <p:sldId id="391" r:id="rId198"/>
    <p:sldId id="392" r:id="rId199"/>
    <p:sldId id="393" r:id="rId200"/>
    <p:sldId id="394" r:id="rId201"/>
    <p:sldId id="395" r:id="rId202"/>
    <p:sldId id="458" r:id="rId203"/>
    <p:sldId id="459" r:id="rId204"/>
    <p:sldId id="460" r:id="rId205"/>
    <p:sldId id="461" r:id="rId206"/>
    <p:sldId id="462" r:id="rId207"/>
    <p:sldId id="463" r:id="rId208"/>
    <p:sldId id="464" r:id="rId20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outlineView">
  <p:normalViewPr>
    <p:restoredLeft sz="28897" autoAdjust="0"/>
    <p:restoredTop sz="86380" autoAdjust="0"/>
  </p:normalViewPr>
  <p:slideViewPr>
    <p:cSldViewPr>
      <p:cViewPr varScale="1">
        <p:scale>
          <a:sx n="63" d="100"/>
          <a:sy n="63" d="100"/>
        </p:scale>
        <p:origin x="-1050" y="-96"/>
      </p:cViewPr>
      <p:guideLst>
        <p:guide orient="horz" pos="2160"/>
        <p:guide pos="2880"/>
      </p:guideLst>
    </p:cSldViewPr>
  </p:slideViewPr>
  <p:outlineViewPr>
    <p:cViewPr>
      <p:scale>
        <a:sx n="33" d="100"/>
        <a:sy n="33" d="100"/>
      </p:scale>
      <p:origin x="48" y="9975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solidFill>
                  <a:srgbClr val="333333"/>
                </a:solidFill>
              </a:rPr>
              <a:t>Say you have two slaves X and Y, each with 4 executors. If at one point X is building FOO #1 and Y is completely idle, then on average, the upcoming BAR #1 still gets assigned to X with 3/7 chance (because X has 3 idle executors and Y has 4 idle executors.)</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body" idx="1"/>
          </p:nvPr>
        </p:nvSpPr>
        <p:spPr>
          <a:xfrm>
            <a:off x="599831" y="1693139"/>
            <a:ext cx="4023299" cy="4568099"/>
          </a:xfrm>
          <a:prstGeom prst="rect">
            <a:avLst/>
          </a:prstGeom>
          <a:noFill/>
          <a:ln>
            <a:noFill/>
          </a:ln>
        </p:spPr>
        <p:txBody>
          <a:bodyPr lIns="91425" tIns="91425" rIns="91425" bIns="91425" anchor="t" anchorCtr="0"/>
          <a:lstStyle>
            <a:lvl1pPr marL="182880" indent="-182880"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2"/>
          </p:nvPr>
        </p:nvSpPr>
        <p:spPr>
          <a:xfrm>
            <a:off x="4798023" y="1693139"/>
            <a:ext cx="4023299" cy="4568099"/>
          </a:xfrm>
          <a:prstGeom prst="rect">
            <a:avLst/>
          </a:prstGeom>
          <a:noFill/>
          <a:ln>
            <a:noFill/>
          </a:ln>
        </p:spPr>
        <p:txBody>
          <a:bodyPr lIns="91425" tIns="91425" rIns="91425" bIns="91425" anchor="t" anchorCtr="0"/>
          <a:lstStyle>
            <a:lvl1pPr marL="182880" indent="-182880"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2" name="Shape 72"/>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73" name="Shape 73"/>
          <p:cNvPicPr preferRelativeResize="0"/>
          <p:nvPr/>
        </p:nvPicPr>
        <p:blipFill rotWithShape="1">
          <a:blip r:embed="rId3">
            <a:alphaModFix/>
          </a:blip>
          <a:srcRect/>
          <a:stretch/>
        </p:blipFill>
        <p:spPr>
          <a:xfrm>
            <a:off x="2171700" y="2400300"/>
            <a:ext cx="4800600" cy="20576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76" name="Shape 76"/>
          <p:cNvPicPr preferRelativeResize="0"/>
          <p:nvPr/>
        </p:nvPicPr>
        <p:blipFill rotWithShape="1">
          <a:blip r:embed="rId3">
            <a:alphaModFix/>
          </a:blip>
          <a:srcRect/>
          <a:stretch/>
        </p:blipFill>
        <p:spPr>
          <a:xfrm>
            <a:off x="2960975" y="2644852"/>
            <a:ext cx="3538800" cy="1686900"/>
          </a:xfrm>
          <a:prstGeom prst="rect">
            <a:avLst/>
          </a:prstGeom>
          <a:noFill/>
          <a:ln>
            <a:noFill/>
          </a:ln>
        </p:spPr>
      </p:pic>
      <p:sp>
        <p:nvSpPr>
          <p:cNvPr id="77" name="Shape 77"/>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80" name="Shape 80"/>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81" name="Shape 81"/>
          <p:cNvSpPr txBox="1">
            <a:spLocks noGrp="1"/>
          </p:cNvSpPr>
          <p:nvPr>
            <p:ph type="sldNum" idx="12"/>
          </p:nvPr>
        </p:nvSpPr>
        <p:spPr>
          <a:xfrm>
            <a:off x="8556791" y="6333134"/>
            <a:ext cx="548699" cy="524699"/>
          </a:xfrm>
          <a:prstGeom prst="rect">
            <a:avLst/>
          </a:prstGeom>
        </p:spPr>
        <p:txBody>
          <a:bodyPr lIns="0" tIns="0" rIns="0" bIns="0"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599831" y="845995"/>
            <a:ext cx="81633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1"/>
          </p:nvPr>
        </p:nvSpPr>
        <p:spPr>
          <a:xfrm>
            <a:off x="599831" y="1692211"/>
            <a:ext cx="8163300" cy="4526100"/>
          </a:xfrm>
          <a:prstGeom prst="rect">
            <a:avLst/>
          </a:prstGeom>
          <a:noFill/>
          <a:ln>
            <a:noFill/>
          </a:ln>
        </p:spPr>
        <p:txBody>
          <a:bodyPr lIns="91425" tIns="91425" rIns="91425" bIns="91425" anchor="t" anchorCtr="0"/>
          <a:lstStyle>
            <a:lvl1pPr marL="182880" indent="-182880" rtl="0">
              <a:lnSpc>
                <a:spcPct val="100000"/>
              </a:lnSpc>
              <a:spcBef>
                <a:spcPts val="0"/>
              </a:spcBef>
              <a:spcAft>
                <a:spcPts val="0"/>
              </a:spcAft>
              <a:defRPr/>
            </a:lvl1pPr>
            <a:lvl2pPr rtl="0">
              <a:lnSpc>
                <a:spcPct val="100000"/>
              </a:lnSpc>
              <a:spcBef>
                <a:spcPts val="0"/>
              </a:spcBef>
              <a:defRPr/>
            </a:lvl2pPr>
            <a:lvl3pPr rtl="0">
              <a:lnSpc>
                <a:spcPct val="100000"/>
              </a:lnSpc>
              <a:spcBef>
                <a:spcPts val="0"/>
              </a:spcBef>
              <a:defRPr/>
            </a:lvl3pPr>
            <a:lvl4pPr rtl="0">
              <a:lnSpc>
                <a:spcPct val="100000"/>
              </a:lnSpc>
              <a:spcBef>
                <a:spcPts val="0"/>
              </a:spcBef>
              <a:defRPr/>
            </a:lvl4pPr>
            <a:lvl5pPr rtl="0">
              <a:lnSpc>
                <a:spcPct val="100000"/>
              </a:lnSpc>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Shape 28"/>
          <p:cNvSpPr txBox="1">
            <a:spLocks noGrp="1"/>
          </p:cNvSpPr>
          <p:nvPr>
            <p:ph type="title"/>
          </p:nvPr>
        </p:nvSpPr>
        <p:spPr>
          <a:xfrm>
            <a:off x="895141" y="2667000"/>
            <a:ext cx="6325200" cy="1358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
        <p:nvSpPr>
          <p:cNvPr id="30" name="Shape 30"/>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31" name="Shape 31"/>
          <p:cNvPicPr preferRelativeResize="0"/>
          <p:nvPr/>
        </p:nvPicPr>
        <p:blipFill rotWithShape="1">
          <a:blip r:embed="rId3">
            <a:alphaModFix/>
          </a:blip>
          <a:srcRect/>
          <a:stretch/>
        </p:blipFill>
        <p:spPr>
          <a:xfrm>
            <a:off x="7255350" y="273819"/>
            <a:ext cx="1610699" cy="691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5"/>
        <p:cNvGrpSpPr/>
        <p:nvPr/>
      </p:nvGrpSpPr>
      <p:grpSpPr>
        <a:xfrm>
          <a:off x="0" y="0"/>
          <a:ext cx="0" cy="0"/>
          <a:chOff x="0" y="0"/>
          <a:chExt cx="0" cy="0"/>
        </a:xfrm>
      </p:grpSpPr>
      <p:sp>
        <p:nvSpPr>
          <p:cNvPr id="36" name="Shape 3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ext with Chart or Graphic">
    <p:spTree>
      <p:nvGrpSpPr>
        <p:cNvPr id="1" name="Shape 37"/>
        <p:cNvGrpSpPr/>
        <p:nvPr/>
      </p:nvGrpSpPr>
      <p:grpSpPr>
        <a:xfrm>
          <a:off x="0" y="0"/>
          <a:ext cx="0" cy="0"/>
          <a:chOff x="0" y="0"/>
          <a:chExt cx="0" cy="0"/>
        </a:xfrm>
      </p:grpSpPr>
      <p:cxnSp>
        <p:nvCxnSpPr>
          <p:cNvPr id="38" name="Shape 38"/>
          <p:cNvCxnSpPr/>
          <p:nvPr/>
        </p:nvCxnSpPr>
        <p:spPr>
          <a:xfrm>
            <a:off x="4310662" y="1113366"/>
            <a:ext cx="0" cy="5181600"/>
          </a:xfrm>
          <a:prstGeom prst="straightConnector1">
            <a:avLst/>
          </a:prstGeom>
          <a:noFill/>
          <a:ln w="9525" cap="flat" cmpd="sng">
            <a:solidFill>
              <a:schemeClr val="accent6"/>
            </a:solidFill>
            <a:prstDash val="solid"/>
            <a:round/>
            <a:headEnd type="none" w="med" len="med"/>
            <a:tailEnd type="none" w="med" len="med"/>
          </a:ln>
        </p:spPr>
      </p:cxnSp>
      <p:sp>
        <p:nvSpPr>
          <p:cNvPr id="39" name="Shape 39"/>
          <p:cNvSpPr txBox="1">
            <a:spLocks noGrp="1"/>
          </p:cNvSpPr>
          <p:nvPr>
            <p:ph type="title"/>
          </p:nvPr>
        </p:nvSpPr>
        <p:spPr>
          <a:xfrm>
            <a:off x="669693" y="1070757"/>
            <a:ext cx="3407099" cy="8343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4597400" y="1069680"/>
            <a:ext cx="4190999" cy="5284500"/>
          </a:xfrm>
          <a:prstGeom prst="rect">
            <a:avLst/>
          </a:prstGeom>
          <a:noFill/>
          <a:ln>
            <a:noFill/>
          </a:ln>
        </p:spPr>
        <p:txBody>
          <a:bodyPr lIns="91425" tIns="91425" rIns="91425" bIns="91425" anchor="t" anchorCtr="0"/>
          <a:lstStyle>
            <a:lvl1pPr marL="0" indent="0" rtl="0">
              <a:spcBef>
                <a:spcPts val="0"/>
              </a:spcBef>
              <a:buClr>
                <a:schemeClr val="accent6"/>
              </a:buClr>
              <a:buFont typeface="PT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2"/>
          </p:nvPr>
        </p:nvSpPr>
        <p:spPr>
          <a:xfrm>
            <a:off x="669693" y="1905000"/>
            <a:ext cx="3407099" cy="4448700"/>
          </a:xfrm>
          <a:prstGeom prst="rect">
            <a:avLst/>
          </a:prstGeom>
          <a:noFill/>
          <a:ln>
            <a:noFill/>
          </a:ln>
        </p:spPr>
        <p:txBody>
          <a:bodyPr lIns="91425" tIns="91425" rIns="91425" bIns="91425" anchor="t" anchorCtr="0"/>
          <a:lstStyle>
            <a:lvl1pPr marL="0" indent="0" rtl="0">
              <a:spcBef>
                <a:spcPts val="0"/>
              </a:spcBef>
              <a:buFont typeface="PT Sans"/>
              <a:buNone/>
              <a:defRPr/>
            </a:lvl1pPr>
            <a:lvl2pPr marL="457200" indent="0" rtl="0">
              <a:spcBef>
                <a:spcPts val="0"/>
              </a:spcBef>
              <a:buFont typeface="PT Sans"/>
              <a:buNone/>
              <a:defRPr/>
            </a:lvl2pPr>
            <a:lvl3pPr marL="914400" indent="0" rtl="0">
              <a:spcBef>
                <a:spcPts val="0"/>
              </a:spcBef>
              <a:buFont typeface="PT Sans"/>
              <a:buNone/>
              <a:defRPr/>
            </a:lvl3pPr>
            <a:lvl4pPr marL="1371600" indent="0" rtl="0">
              <a:spcBef>
                <a:spcPts val="0"/>
              </a:spcBef>
              <a:buFont typeface="PT Sans"/>
              <a:buNone/>
              <a:defRPr/>
            </a:lvl4pPr>
            <a:lvl5pPr marL="1828800" indent="0" rtl="0">
              <a:spcBef>
                <a:spcPts val="0"/>
              </a:spcBef>
              <a:buFont typeface="PT Sans"/>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2" name="Shape 42"/>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539541" y="854020"/>
            <a:ext cx="4057799" cy="9848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a:spLocks noGrp="1"/>
          </p:cNvSpPr>
          <p:nvPr>
            <p:ph type="pic" idx="2"/>
          </p:nvPr>
        </p:nvSpPr>
        <p:spPr>
          <a:xfrm>
            <a:off x="4813298" y="854020"/>
            <a:ext cx="3044999" cy="3076500"/>
          </a:xfrm>
          <a:prstGeom prst="rect">
            <a:avLst/>
          </a:prstGeom>
          <a:noFill/>
          <a:ln>
            <a:noFill/>
          </a:ln>
        </p:spPr>
      </p:sp>
      <p:sp>
        <p:nvSpPr>
          <p:cNvPr id="46" name="Shape 46"/>
          <p:cNvSpPr txBox="1">
            <a:spLocks noGrp="1"/>
          </p:cNvSpPr>
          <p:nvPr>
            <p:ph type="body" idx="1"/>
          </p:nvPr>
        </p:nvSpPr>
        <p:spPr>
          <a:xfrm>
            <a:off x="539541" y="1838872"/>
            <a:ext cx="4057799" cy="4484399"/>
          </a:xfrm>
          <a:prstGeom prst="rect">
            <a:avLst/>
          </a:prstGeom>
          <a:noFill/>
          <a:ln>
            <a:noFill/>
          </a:ln>
        </p:spPr>
        <p:txBody>
          <a:bodyPr lIns="91425" tIns="91425" rIns="91425" bIns="91425" anchor="t" anchorCtr="0"/>
          <a:lstStyle>
            <a:lvl1pPr marL="0" indent="0" rtl="0">
              <a:spcBef>
                <a:spcPts val="0"/>
              </a:spcBef>
              <a:buFont typeface="PT Sans"/>
              <a:buNone/>
              <a:defRPr/>
            </a:lvl1pPr>
            <a:lvl2pPr marL="457200" indent="0" rtl="0">
              <a:spcBef>
                <a:spcPts val="0"/>
              </a:spcBef>
              <a:buFont typeface="PT Sans"/>
              <a:buNone/>
              <a:defRPr/>
            </a:lvl2pPr>
            <a:lvl3pPr marL="914400" indent="0" rtl="0">
              <a:spcBef>
                <a:spcPts val="0"/>
              </a:spcBef>
              <a:buFont typeface="PT Sans"/>
              <a:buNone/>
              <a:defRPr/>
            </a:lvl3pPr>
            <a:lvl4pPr marL="1371600" indent="0" rtl="0">
              <a:spcBef>
                <a:spcPts val="0"/>
              </a:spcBef>
              <a:buFont typeface="PT Sans"/>
              <a:buNone/>
              <a:defRPr/>
            </a:lvl4pPr>
            <a:lvl5pPr marL="1828800" indent="0" rtl="0">
              <a:spcBef>
                <a:spcPts val="0"/>
              </a:spcBef>
              <a:buFont typeface="PT Sans"/>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7" name="Shape 47"/>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48"/>
        <p:cNvGrpSpPr/>
        <p:nvPr/>
      </p:nvGrpSpPr>
      <p:grpSpPr>
        <a:xfrm>
          <a:off x="0" y="0"/>
          <a:ext cx="0" cy="0"/>
          <a:chOff x="0" y="0"/>
          <a:chExt cx="0" cy="0"/>
        </a:xfrm>
      </p:grpSpPr>
      <p:sp>
        <p:nvSpPr>
          <p:cNvPr id="49" name="Shape 49"/>
          <p:cNvSpPr/>
          <p:nvPr/>
        </p:nvSpPr>
        <p:spPr>
          <a:xfrm>
            <a:off x="0" y="0"/>
            <a:ext cx="9144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pic>
        <p:nvPicPr>
          <p:cNvPr id="50" name="Shape 50"/>
          <p:cNvPicPr preferRelativeResize="0"/>
          <p:nvPr/>
        </p:nvPicPr>
        <p:blipFill rotWithShape="1">
          <a:blip r:embed="rId2">
            <a:alphaModFix/>
          </a:blip>
          <a:srcRect t="2" b="91998"/>
          <a:stretch/>
        </p:blipFill>
        <p:spPr>
          <a:xfrm rot="10800000">
            <a:off x="0" y="6309300"/>
            <a:ext cx="9144000" cy="548699"/>
          </a:xfrm>
          <a:prstGeom prst="rect">
            <a:avLst/>
          </a:prstGeom>
          <a:noFill/>
          <a:ln>
            <a:noFill/>
          </a:ln>
        </p:spPr>
      </p:pic>
      <p:sp>
        <p:nvSpPr>
          <p:cNvPr id="51" name="Shape 51"/>
          <p:cNvSpPr txBox="1">
            <a:spLocks noGrp="1"/>
          </p:cNvSpPr>
          <p:nvPr>
            <p:ph type="title"/>
          </p:nvPr>
        </p:nvSpPr>
        <p:spPr>
          <a:xfrm>
            <a:off x="421287" y="301625"/>
            <a:ext cx="83466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2" name="Shape 52"/>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FFFFF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FFFFFF"/>
              </a:solidFill>
              <a:latin typeface="PT Sans"/>
              <a:ea typeface="PT Sans"/>
              <a:cs typeface="PT Sans"/>
              <a:sym typeface="PT Sans"/>
            </a:endParaRPr>
          </a:p>
        </p:txBody>
      </p:sp>
      <p:sp>
        <p:nvSpPr>
          <p:cNvPr id="53" name="Shape 53"/>
          <p:cNvSpPr txBox="1">
            <a:spLocks noGrp="1"/>
          </p:cNvSpPr>
          <p:nvPr>
            <p:ph type="body" idx="1"/>
          </p:nvPr>
        </p:nvSpPr>
        <p:spPr>
          <a:xfrm>
            <a:off x="421287" y="1158875"/>
            <a:ext cx="8346600" cy="4886400"/>
          </a:xfrm>
          <a:prstGeom prst="rect">
            <a:avLst/>
          </a:prstGeom>
          <a:noFill/>
          <a:ln>
            <a:noFill/>
          </a:ln>
        </p:spPr>
        <p:txBody>
          <a:bodyPr lIns="91425" tIns="91425" rIns="91425" bIns="91425" anchor="t" anchorCtr="0"/>
          <a:lstStyle>
            <a:lvl1pPr marL="169862" indent="-30162" algn="l" rtl="0">
              <a:lnSpc>
                <a:spcPct val="100000"/>
              </a:lnSpc>
              <a:spcBef>
                <a:spcPts val="440"/>
              </a:spcBef>
              <a:spcAft>
                <a:spcPts val="0"/>
              </a:spcAft>
              <a:buClr>
                <a:schemeClr val="dk1"/>
              </a:buClr>
              <a:buFont typeface="Arial"/>
              <a:buChar char="•"/>
              <a:defRPr/>
            </a:lvl1pPr>
            <a:lvl2pPr marL="742950" indent="-158750" algn="l" rtl="0">
              <a:lnSpc>
                <a:spcPct val="100000"/>
              </a:lnSpc>
              <a:spcBef>
                <a:spcPts val="400"/>
              </a:spcBef>
              <a:spcAft>
                <a:spcPts val="0"/>
              </a:spcAft>
              <a:buClr>
                <a:schemeClr val="dk1"/>
              </a:buClr>
              <a:buFont typeface="Arial"/>
              <a:buChar char="–"/>
              <a:defRPr/>
            </a:lvl2pPr>
            <a:lvl3pPr marL="1143000" indent="-114300" algn="l" rtl="0">
              <a:lnSpc>
                <a:spcPct val="100000"/>
              </a:lnSpc>
              <a:spcBef>
                <a:spcPts val="360"/>
              </a:spcBef>
              <a:spcAft>
                <a:spcPts val="0"/>
              </a:spcAft>
              <a:buClr>
                <a:schemeClr val="dk1"/>
              </a:buClr>
              <a:buFont typeface="Courier New"/>
              <a:buChar char="o"/>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54" name="Shape 54"/>
          <p:cNvSpPr txBox="1"/>
          <p:nvPr/>
        </p:nvSpPr>
        <p:spPr>
          <a:xfrm>
            <a:off x="3379471" y="6503760"/>
            <a:ext cx="2415000" cy="215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 sz="800" b="0" i="0" u="none" strike="noStrike" cap="none" baseline="0">
                <a:solidFill>
                  <a:srgbClr val="FFFFFF"/>
                </a:solidFill>
                <a:latin typeface="Calibri"/>
                <a:ea typeface="Calibri"/>
                <a:cs typeface="Calibri"/>
                <a:sym typeface="Calibri"/>
              </a:rPr>
              <a:t>© 2015 CloudBees, Inc.  All Rights Reserved</a:t>
            </a:r>
          </a:p>
        </p:txBody>
      </p:sp>
      <p:pic>
        <p:nvPicPr>
          <p:cNvPr id="55" name="Shape 55"/>
          <p:cNvPicPr preferRelativeResize="0"/>
          <p:nvPr/>
        </p:nvPicPr>
        <p:blipFill rotWithShape="1">
          <a:blip r:embed="rId3">
            <a:alphaModFix/>
          </a:blip>
          <a:srcRect/>
          <a:stretch/>
        </p:blipFill>
        <p:spPr>
          <a:xfrm>
            <a:off x="359250" y="6311900"/>
            <a:ext cx="1310099" cy="562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op Bar-bee">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2857500" y="3412067"/>
            <a:ext cx="6007199" cy="2999100"/>
          </a:xfrm>
          <a:prstGeom prst="rect">
            <a:avLst/>
          </a:prstGeom>
          <a:noFill/>
          <a:ln>
            <a:noFill/>
          </a:ln>
        </p:spPr>
      </p:pic>
      <p:sp>
        <p:nvSpPr>
          <p:cNvPr id="58" name="Shape 58"/>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9" name="Shape 59"/>
          <p:cNvSpPr txBox="1">
            <a:spLocks noGrp="1"/>
          </p:cNvSpPr>
          <p:nvPr>
            <p:ph type="body" idx="1"/>
          </p:nvPr>
        </p:nvSpPr>
        <p:spPr>
          <a:xfrm>
            <a:off x="599831" y="1691866"/>
            <a:ext cx="8226599" cy="4526100"/>
          </a:xfrm>
          <a:prstGeom prst="rect">
            <a:avLst/>
          </a:prstGeom>
          <a:noFill/>
          <a:ln>
            <a:noFill/>
          </a:ln>
        </p:spPr>
        <p:txBody>
          <a:bodyPr lIns="91425" tIns="91425" rIns="91425" bIns="91425" anchor="t" anchorCtr="0"/>
          <a:lstStyle>
            <a:lvl1pPr marL="182880" indent="-182880" rtl="0">
              <a:lnSpc>
                <a:spcPct val="100000"/>
              </a:lnSpc>
              <a:spcBef>
                <a:spcPts val="0"/>
              </a:spcBef>
              <a:spcAft>
                <a:spcPts val="0"/>
              </a:spcAft>
              <a:defRPr/>
            </a:lvl1pPr>
            <a:lvl2pPr rtl="0">
              <a:lnSpc>
                <a:spcPct val="100000"/>
              </a:lnSpc>
              <a:spcBef>
                <a:spcPts val="0"/>
              </a:spcBef>
              <a:defRPr/>
            </a:lvl2pPr>
            <a:lvl3pPr rtl="0">
              <a:lnSpc>
                <a:spcPct val="100000"/>
              </a:lnSpc>
              <a:spcBef>
                <a:spcPts val="0"/>
              </a:spcBef>
              <a:defRPr/>
            </a:lvl3pPr>
            <a:lvl4pPr rtl="0">
              <a:lnSpc>
                <a:spcPct val="100000"/>
              </a:lnSpc>
              <a:spcBef>
                <a:spcPts val="0"/>
              </a:spcBef>
              <a:defRPr/>
            </a:lvl4pPr>
            <a:lvl5pPr rtl="0">
              <a:lnSpc>
                <a:spcPct val="100000"/>
              </a:lnSpc>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ottom Bar-bee">
    <p:spTree>
      <p:nvGrpSpPr>
        <p:cNvPr id="1" name="Shape 61"/>
        <p:cNvGrpSpPr/>
        <p:nvPr/>
      </p:nvGrpSpPr>
      <p:grpSpPr>
        <a:xfrm>
          <a:off x="0" y="0"/>
          <a:ext cx="0" cy="0"/>
          <a:chOff x="0" y="0"/>
          <a:chExt cx="0" cy="0"/>
        </a:xfrm>
      </p:grpSpPr>
      <p:sp>
        <p:nvSpPr>
          <p:cNvPr id="62" name="Shape 62"/>
          <p:cNvSpPr/>
          <p:nvPr/>
        </p:nvSpPr>
        <p:spPr>
          <a:xfrm>
            <a:off x="0" y="0"/>
            <a:ext cx="9144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pic>
        <p:nvPicPr>
          <p:cNvPr id="63" name="Shape 63"/>
          <p:cNvPicPr preferRelativeResize="0"/>
          <p:nvPr/>
        </p:nvPicPr>
        <p:blipFill rotWithShape="1">
          <a:blip r:embed="rId2">
            <a:alphaModFix/>
          </a:blip>
          <a:srcRect/>
          <a:stretch/>
        </p:blipFill>
        <p:spPr>
          <a:xfrm>
            <a:off x="2857500" y="3045883"/>
            <a:ext cx="6007199" cy="2999100"/>
          </a:xfrm>
          <a:prstGeom prst="rect">
            <a:avLst/>
          </a:prstGeom>
          <a:noFill/>
          <a:ln>
            <a:noFill/>
          </a:ln>
        </p:spPr>
      </p:pic>
      <p:pic>
        <p:nvPicPr>
          <p:cNvPr id="64" name="Shape 64"/>
          <p:cNvPicPr preferRelativeResize="0"/>
          <p:nvPr/>
        </p:nvPicPr>
        <p:blipFill rotWithShape="1">
          <a:blip r:embed="rId3">
            <a:alphaModFix/>
          </a:blip>
          <a:srcRect t="2" b="91998"/>
          <a:stretch/>
        </p:blipFill>
        <p:spPr>
          <a:xfrm rot="10800000">
            <a:off x="0" y="6309300"/>
            <a:ext cx="9144000" cy="548699"/>
          </a:xfrm>
          <a:prstGeom prst="rect">
            <a:avLst/>
          </a:prstGeom>
          <a:noFill/>
          <a:ln>
            <a:noFill/>
          </a:ln>
        </p:spPr>
      </p:pic>
      <p:sp>
        <p:nvSpPr>
          <p:cNvPr id="65" name="Shape 65"/>
          <p:cNvSpPr txBox="1">
            <a:spLocks noGrp="1"/>
          </p:cNvSpPr>
          <p:nvPr>
            <p:ph type="title"/>
          </p:nvPr>
        </p:nvSpPr>
        <p:spPr>
          <a:xfrm>
            <a:off x="421287" y="301625"/>
            <a:ext cx="83466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6" name="Shape 6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FFFFF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FFFFFF"/>
              </a:solidFill>
              <a:latin typeface="PT Sans"/>
              <a:ea typeface="PT Sans"/>
              <a:cs typeface="PT Sans"/>
              <a:sym typeface="PT Sans"/>
            </a:endParaRPr>
          </a:p>
        </p:txBody>
      </p:sp>
      <p:sp>
        <p:nvSpPr>
          <p:cNvPr id="67" name="Shape 67"/>
          <p:cNvSpPr txBox="1">
            <a:spLocks noGrp="1"/>
          </p:cNvSpPr>
          <p:nvPr>
            <p:ph type="body" idx="1"/>
          </p:nvPr>
        </p:nvSpPr>
        <p:spPr>
          <a:xfrm>
            <a:off x="421287" y="1158875"/>
            <a:ext cx="8346600" cy="4886400"/>
          </a:xfrm>
          <a:prstGeom prst="rect">
            <a:avLst/>
          </a:prstGeom>
          <a:noFill/>
          <a:ln>
            <a:noFill/>
          </a:ln>
        </p:spPr>
        <p:txBody>
          <a:bodyPr lIns="91425" tIns="91425" rIns="91425" bIns="91425" anchor="t" anchorCtr="0"/>
          <a:lstStyle>
            <a:lvl1pPr marL="169862" indent="-30162" algn="l" rtl="0">
              <a:lnSpc>
                <a:spcPct val="100000"/>
              </a:lnSpc>
              <a:spcBef>
                <a:spcPts val="440"/>
              </a:spcBef>
              <a:spcAft>
                <a:spcPts val="0"/>
              </a:spcAft>
              <a:buClr>
                <a:schemeClr val="dk1"/>
              </a:buClr>
              <a:buFont typeface="Arial"/>
              <a:buChar char="•"/>
              <a:defRPr/>
            </a:lvl1pPr>
            <a:lvl2pPr marL="742950" indent="-158750" algn="l" rtl="0">
              <a:lnSpc>
                <a:spcPct val="100000"/>
              </a:lnSpc>
              <a:spcBef>
                <a:spcPts val="400"/>
              </a:spcBef>
              <a:spcAft>
                <a:spcPts val="0"/>
              </a:spcAft>
              <a:buClr>
                <a:schemeClr val="dk1"/>
              </a:buClr>
              <a:buFont typeface="Arial"/>
              <a:buChar char="–"/>
              <a:defRPr/>
            </a:lvl2pPr>
            <a:lvl3pPr marL="1143000" indent="-114300" algn="l" rtl="0">
              <a:lnSpc>
                <a:spcPct val="100000"/>
              </a:lnSpc>
              <a:spcBef>
                <a:spcPts val="360"/>
              </a:spcBef>
              <a:spcAft>
                <a:spcPts val="0"/>
              </a:spcAft>
              <a:buClr>
                <a:schemeClr val="dk1"/>
              </a:buClr>
              <a:buFont typeface="Courier New"/>
              <a:buChar char="o"/>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68" name="Shape 68"/>
          <p:cNvSpPr txBox="1"/>
          <p:nvPr/>
        </p:nvSpPr>
        <p:spPr>
          <a:xfrm>
            <a:off x="3369312" y="6503760"/>
            <a:ext cx="2415000" cy="215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 sz="800" b="0" i="0" u="none" strike="noStrike" cap="none" baseline="0">
                <a:solidFill>
                  <a:srgbClr val="FFFFFF"/>
                </a:solidFill>
                <a:latin typeface="Calibri"/>
                <a:ea typeface="Calibri"/>
                <a:cs typeface="Calibri"/>
                <a:sym typeface="Calibri"/>
              </a:rPr>
              <a:t>© 2015 CloudBees, Inc.  All Rights Reserved</a:t>
            </a:r>
          </a:p>
        </p:txBody>
      </p:sp>
      <p:pic>
        <p:nvPicPr>
          <p:cNvPr id="69" name="Shape 69"/>
          <p:cNvPicPr preferRelativeResize="0"/>
          <p:nvPr/>
        </p:nvPicPr>
        <p:blipFill rotWithShape="1">
          <a:blip r:embed="rId4">
            <a:alphaModFix/>
          </a:blip>
          <a:srcRect/>
          <a:stretch/>
        </p:blipFill>
        <p:spPr>
          <a:xfrm>
            <a:off x="359250" y="6311900"/>
            <a:ext cx="1310099" cy="562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358776" y="582085"/>
            <a:ext cx="8785200" cy="6276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sp>
        <p:nvSpPr>
          <p:cNvPr id="6" name="Shape 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
        <p:nvSpPr>
          <p:cNvPr id="7" name="Shape 7"/>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8" name="Shape 8"/>
          <p:cNvPicPr preferRelativeResize="0"/>
          <p:nvPr/>
        </p:nvPicPr>
        <p:blipFill rotWithShape="1">
          <a:blip r:embed="rId16">
            <a:alphaModFix/>
          </a:blip>
          <a:srcRect/>
          <a:stretch/>
        </p:blipFill>
        <p:spPr>
          <a:xfrm>
            <a:off x="7560150" y="32520"/>
            <a:ext cx="1310099" cy="562500"/>
          </a:xfrm>
          <a:prstGeom prst="rect">
            <a:avLst/>
          </a:prstGeom>
          <a:noFill/>
          <a:ln>
            <a:noFill/>
          </a:ln>
        </p:spPr>
      </p:pic>
      <p:sp>
        <p:nvSpPr>
          <p:cNvPr id="9" name="Shape 9"/>
          <p:cNvSpPr txBox="1">
            <a:spLocks noGrp="1"/>
          </p:cNvSpPr>
          <p:nvPr>
            <p:ph type="body" idx="1"/>
          </p:nvPr>
        </p:nvSpPr>
        <p:spPr>
          <a:xfrm>
            <a:off x="457200" y="1460425"/>
            <a:ext cx="8229600" cy="5144099"/>
          </a:xfrm>
          <a:prstGeom prst="rect">
            <a:avLst/>
          </a:prstGeom>
          <a:noFill/>
          <a:ln>
            <a:noFill/>
          </a:ln>
        </p:spPr>
        <p:txBody>
          <a:bodyPr lIns="91425" tIns="91425" rIns="91425" bIns="91425" anchor="t" anchorCtr="0"/>
          <a:lstStyle>
            <a:lvl1pPr rtl="0">
              <a:spcBef>
                <a:spcPts val="600"/>
              </a:spcBef>
              <a:buClr>
                <a:schemeClr val="dk1"/>
              </a:buClr>
              <a:buSzPct val="100000"/>
              <a:buFont typeface="PT Sans"/>
              <a:defRPr sz="2800">
                <a:solidFill>
                  <a:schemeClr val="dk1"/>
                </a:solidFill>
                <a:latin typeface="PT Sans"/>
                <a:ea typeface="PT Sans"/>
                <a:cs typeface="PT Sans"/>
                <a:sym typeface="PT Sans"/>
              </a:defRPr>
            </a:lvl1pPr>
            <a:lvl2pPr rtl="0">
              <a:spcBef>
                <a:spcPts val="480"/>
              </a:spcBef>
              <a:buClr>
                <a:schemeClr val="dk1"/>
              </a:buClr>
              <a:buSzPct val="100000"/>
              <a:buFont typeface="PT Sans"/>
              <a:defRPr sz="2200">
                <a:solidFill>
                  <a:schemeClr val="dk1"/>
                </a:solidFill>
                <a:latin typeface="PT Sans"/>
                <a:ea typeface="PT Sans"/>
                <a:cs typeface="PT Sans"/>
                <a:sym typeface="PT Sans"/>
              </a:defRPr>
            </a:lvl2pPr>
            <a:lvl3pPr rtl="0">
              <a:spcBef>
                <a:spcPts val="480"/>
              </a:spcBef>
              <a:buClr>
                <a:schemeClr val="dk1"/>
              </a:buClr>
              <a:buSzPct val="100000"/>
              <a:buFont typeface="PT Sans"/>
              <a:defRPr sz="1800">
                <a:solidFill>
                  <a:schemeClr val="dk1"/>
                </a:solidFill>
                <a:latin typeface="PT Sans"/>
                <a:ea typeface="PT Sans"/>
                <a:cs typeface="PT Sans"/>
                <a:sym typeface="PT Sans"/>
              </a:defRPr>
            </a:lvl3pPr>
            <a:lvl4pPr rtl="0">
              <a:spcBef>
                <a:spcPts val="360"/>
              </a:spcBef>
              <a:buClr>
                <a:schemeClr val="dk1"/>
              </a:buClr>
              <a:buSzPct val="100000"/>
              <a:buFont typeface="PT Sans"/>
              <a:defRPr sz="1600">
                <a:solidFill>
                  <a:schemeClr val="dk1"/>
                </a:solidFill>
                <a:latin typeface="PT Sans"/>
                <a:ea typeface="PT Sans"/>
                <a:cs typeface="PT Sans"/>
                <a:sym typeface="PT Sans"/>
              </a:defRPr>
            </a:lvl4pPr>
            <a:lvl5pPr rtl="0">
              <a:spcBef>
                <a:spcPts val="360"/>
              </a:spcBef>
              <a:buClr>
                <a:schemeClr val="dk1"/>
              </a:buClr>
              <a:buSzPct val="100000"/>
              <a:buFont typeface="PT Sans"/>
              <a:defRPr sz="1600">
                <a:solidFill>
                  <a:schemeClr val="dk1"/>
                </a:solidFill>
                <a:latin typeface="PT Sans"/>
                <a:ea typeface="PT Sans"/>
                <a:cs typeface="PT Sans"/>
                <a:sym typeface="PT Sans"/>
              </a:defRPr>
            </a:lvl5pPr>
            <a:lvl6pPr rtl="0">
              <a:spcBef>
                <a:spcPts val="360"/>
              </a:spcBef>
              <a:buClr>
                <a:schemeClr val="dk1"/>
              </a:buClr>
              <a:buSzPct val="100000"/>
              <a:buFont typeface="PT Sans"/>
              <a:defRPr sz="1600">
                <a:solidFill>
                  <a:schemeClr val="dk1"/>
                </a:solidFill>
                <a:latin typeface="PT Sans"/>
                <a:ea typeface="PT Sans"/>
                <a:cs typeface="PT Sans"/>
                <a:sym typeface="PT Sans"/>
              </a:defRPr>
            </a:lvl6pPr>
            <a:lvl7pPr rtl="0">
              <a:spcBef>
                <a:spcPts val="360"/>
              </a:spcBef>
              <a:buClr>
                <a:schemeClr val="dk1"/>
              </a:buClr>
              <a:buSzPct val="100000"/>
              <a:buFont typeface="PT Sans"/>
              <a:defRPr sz="1600">
                <a:solidFill>
                  <a:schemeClr val="dk1"/>
                </a:solidFill>
                <a:latin typeface="PT Sans"/>
                <a:ea typeface="PT Sans"/>
                <a:cs typeface="PT Sans"/>
                <a:sym typeface="PT Sans"/>
              </a:defRPr>
            </a:lvl7pPr>
            <a:lvl8pPr rtl="0">
              <a:spcBef>
                <a:spcPts val="360"/>
              </a:spcBef>
              <a:buClr>
                <a:schemeClr val="dk1"/>
              </a:buClr>
              <a:buSzPct val="100000"/>
              <a:buFont typeface="PT Sans"/>
              <a:defRPr sz="1600">
                <a:solidFill>
                  <a:schemeClr val="dk1"/>
                </a:solidFill>
                <a:latin typeface="PT Sans"/>
                <a:ea typeface="PT Sans"/>
                <a:cs typeface="PT Sans"/>
                <a:sym typeface="PT Sans"/>
              </a:defRPr>
            </a:lvl8pPr>
            <a:lvl9pPr rtl="0">
              <a:spcBef>
                <a:spcPts val="360"/>
              </a:spcBef>
              <a:buClr>
                <a:schemeClr val="dk1"/>
              </a:buClr>
              <a:buSzPct val="100000"/>
              <a:buFont typeface="PT Sans"/>
              <a:defRPr sz="1600">
                <a:solidFill>
                  <a:schemeClr val="dk1"/>
                </a:solidFill>
                <a:latin typeface="PT Sans"/>
                <a:ea typeface="PT Sans"/>
                <a:cs typeface="PT Sans"/>
                <a:sym typeface="PT Sans"/>
              </a:defRPr>
            </a:lvl9pPr>
          </a:lstStyle>
          <a:p>
            <a:endParaRPr/>
          </a:p>
        </p:txBody>
      </p:sp>
      <p:sp>
        <p:nvSpPr>
          <p:cNvPr id="10" name="Shape 10"/>
          <p:cNvSpPr txBox="1">
            <a:spLocks noGrp="1"/>
          </p:cNvSpPr>
          <p:nvPr>
            <p:ph type="title"/>
          </p:nvPr>
        </p:nvSpPr>
        <p:spPr>
          <a:xfrm>
            <a:off x="457200" y="655649"/>
            <a:ext cx="8229600" cy="804899"/>
          </a:xfrm>
          <a:prstGeom prst="rect">
            <a:avLst/>
          </a:prstGeom>
          <a:noFill/>
          <a:ln>
            <a:noFill/>
          </a:ln>
        </p:spPr>
        <p:txBody>
          <a:bodyPr lIns="91425" tIns="91425" rIns="91425" bIns="91425" anchor="b" anchorCtr="0"/>
          <a:lstStyle>
            <a:lvl1pPr rtl="0">
              <a:spcBef>
                <a:spcPts val="0"/>
              </a:spcBef>
              <a:buClr>
                <a:srgbClr val="CB3725"/>
              </a:buClr>
              <a:buSzPct val="100000"/>
              <a:buFont typeface="PT Sans"/>
              <a:buNone/>
              <a:defRPr sz="3600">
                <a:solidFill>
                  <a:srgbClr val="CB3725"/>
                </a:solidFill>
                <a:latin typeface="PT Sans"/>
                <a:ea typeface="PT Sans"/>
                <a:cs typeface="PT Sans"/>
                <a:sym typeface="PT Sans"/>
              </a:defRPr>
            </a:lvl1pPr>
            <a:lvl2pPr rtl="0">
              <a:spcBef>
                <a:spcPts val="0"/>
              </a:spcBef>
              <a:buClr>
                <a:srgbClr val="CB3725"/>
              </a:buClr>
              <a:buSzPct val="100000"/>
              <a:buFont typeface="PT Sans"/>
              <a:buNone/>
              <a:defRPr sz="3600">
                <a:solidFill>
                  <a:srgbClr val="CB3725"/>
                </a:solidFill>
                <a:latin typeface="PT Sans"/>
                <a:ea typeface="PT Sans"/>
                <a:cs typeface="PT Sans"/>
                <a:sym typeface="PT Sans"/>
              </a:defRPr>
            </a:lvl2pPr>
            <a:lvl3pPr rtl="0">
              <a:spcBef>
                <a:spcPts val="0"/>
              </a:spcBef>
              <a:buClr>
                <a:srgbClr val="CB3725"/>
              </a:buClr>
              <a:buSzPct val="100000"/>
              <a:buFont typeface="PT Sans"/>
              <a:buNone/>
              <a:defRPr sz="3600">
                <a:solidFill>
                  <a:srgbClr val="CB3725"/>
                </a:solidFill>
                <a:latin typeface="PT Sans"/>
                <a:ea typeface="PT Sans"/>
                <a:cs typeface="PT Sans"/>
                <a:sym typeface="PT Sans"/>
              </a:defRPr>
            </a:lvl3pPr>
            <a:lvl4pPr rtl="0">
              <a:spcBef>
                <a:spcPts val="0"/>
              </a:spcBef>
              <a:buClr>
                <a:srgbClr val="CB3725"/>
              </a:buClr>
              <a:buSzPct val="100000"/>
              <a:buFont typeface="PT Sans"/>
              <a:buNone/>
              <a:defRPr sz="3600">
                <a:solidFill>
                  <a:srgbClr val="CB3725"/>
                </a:solidFill>
                <a:latin typeface="PT Sans"/>
                <a:ea typeface="PT Sans"/>
                <a:cs typeface="PT Sans"/>
                <a:sym typeface="PT Sans"/>
              </a:defRPr>
            </a:lvl4pPr>
            <a:lvl5pPr rtl="0">
              <a:spcBef>
                <a:spcPts val="0"/>
              </a:spcBef>
              <a:buClr>
                <a:srgbClr val="CB3725"/>
              </a:buClr>
              <a:buSzPct val="100000"/>
              <a:buFont typeface="PT Sans"/>
              <a:buNone/>
              <a:defRPr sz="3600">
                <a:solidFill>
                  <a:srgbClr val="CB3725"/>
                </a:solidFill>
                <a:latin typeface="PT Sans"/>
                <a:ea typeface="PT Sans"/>
                <a:cs typeface="PT Sans"/>
                <a:sym typeface="PT Sans"/>
              </a:defRPr>
            </a:lvl5pPr>
            <a:lvl6pPr rtl="0">
              <a:spcBef>
                <a:spcPts val="0"/>
              </a:spcBef>
              <a:buClr>
                <a:srgbClr val="CB3725"/>
              </a:buClr>
              <a:buSzPct val="100000"/>
              <a:buFont typeface="PT Sans"/>
              <a:buNone/>
              <a:defRPr sz="3600">
                <a:solidFill>
                  <a:srgbClr val="CB3725"/>
                </a:solidFill>
                <a:latin typeface="PT Sans"/>
                <a:ea typeface="PT Sans"/>
                <a:cs typeface="PT Sans"/>
                <a:sym typeface="PT Sans"/>
              </a:defRPr>
            </a:lvl6pPr>
            <a:lvl7pPr rtl="0">
              <a:spcBef>
                <a:spcPts val="0"/>
              </a:spcBef>
              <a:buClr>
                <a:srgbClr val="CB3725"/>
              </a:buClr>
              <a:buSzPct val="100000"/>
              <a:buFont typeface="PT Sans"/>
              <a:buNone/>
              <a:defRPr sz="3600">
                <a:solidFill>
                  <a:srgbClr val="CB3725"/>
                </a:solidFill>
                <a:latin typeface="PT Sans"/>
                <a:ea typeface="PT Sans"/>
                <a:cs typeface="PT Sans"/>
                <a:sym typeface="PT Sans"/>
              </a:defRPr>
            </a:lvl7pPr>
            <a:lvl8pPr rtl="0">
              <a:spcBef>
                <a:spcPts val="0"/>
              </a:spcBef>
              <a:buClr>
                <a:srgbClr val="CB3725"/>
              </a:buClr>
              <a:buSzPct val="100000"/>
              <a:buFont typeface="PT Sans"/>
              <a:buNone/>
              <a:defRPr sz="3600">
                <a:solidFill>
                  <a:srgbClr val="CB3725"/>
                </a:solidFill>
                <a:latin typeface="PT Sans"/>
                <a:ea typeface="PT Sans"/>
                <a:cs typeface="PT Sans"/>
                <a:sym typeface="PT Sans"/>
              </a:defRPr>
            </a:lvl8pPr>
            <a:lvl9pPr rtl="0">
              <a:spcBef>
                <a:spcPts val="0"/>
              </a:spcBef>
              <a:buClr>
                <a:srgbClr val="CB3725"/>
              </a:buClr>
              <a:buSzPct val="100000"/>
              <a:buFont typeface="PT Sans"/>
              <a:buNone/>
              <a:defRPr sz="3600">
                <a:solidFill>
                  <a:srgbClr val="CB3725"/>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documentation.cloudbees.com/docs/cje-user-guide/fast-archiver-sect-creating.html" TargetMode="Externa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4.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5.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2.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1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4.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1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hyperlink" Target="http://release-notes.cloudbees.com/product/CloudBees+Support+Plugin" TargetMode="External"/><Relationship Id="rId2" Type="http://schemas.openxmlformats.org/officeDocument/2006/relationships/notesSlide" Target="../notesSlides/notesSlide188.xml"/><Relationship Id="rId1" Type="http://schemas.openxmlformats.org/officeDocument/2006/relationships/slideLayout" Target="../slideLayouts/slideLayout8.xml"/><Relationship Id="rId4" Type="http://schemas.openxmlformats.org/officeDocument/2006/relationships/hyperlink" Target="http://jenkins-updates.cloudbees.com/download/plugins/cloudbees-support/*latest*/cloudbees-support.hpi" TargetMode="Externa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jenkinsci/jenkins-scripts"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javadoc.jenkins-ci.org/"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spcBef>
                <a:spcPts val="0"/>
              </a:spcBef>
              <a:buNone/>
            </a:pPr>
            <a:r>
              <a:rPr lang="en" dirty="0" smtClean="0"/>
              <a:t>Cloud Jenkin Platform - Admin Training</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Running Jenkins as a stand-alone app</a:t>
            </a:r>
          </a:p>
        </p:txBody>
      </p:sp>
      <p:sp>
        <p:nvSpPr>
          <p:cNvPr id="135" name="Shape 13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Run from the command line</a:t>
            </a:r>
          </a:p>
          <a:p>
            <a:pPr marL="457200" lvl="0" indent="-406400" rtl="0">
              <a:spcBef>
                <a:spcPts val="0"/>
              </a:spcBef>
              <a:buClr>
                <a:schemeClr val="dk1"/>
              </a:buClr>
              <a:buSzPct val="100000"/>
              <a:buFont typeface="Arial"/>
              <a:buChar char="●"/>
            </a:pPr>
            <a:r>
              <a:rPr lang="en"/>
              <a:t>Uses an embedded application server</a:t>
            </a:r>
          </a:p>
          <a:p>
            <a:pPr marL="457200" lvl="0" indent="-406400" rtl="0">
              <a:spcBef>
                <a:spcPts val="0"/>
              </a:spcBef>
              <a:buClr>
                <a:schemeClr val="dk1"/>
              </a:buClr>
              <a:buSzPct val="100000"/>
              <a:buFont typeface="Arial"/>
              <a:buChar char="●"/>
            </a:pPr>
            <a:r>
              <a:rPr lang="en"/>
              <a:t>Some extra features (restart from the web interface,...)</a:t>
            </a:r>
          </a:p>
        </p:txBody>
      </p:sp>
      <p:sp>
        <p:nvSpPr>
          <p:cNvPr id="136" name="Shape 136"/>
          <p:cNvSpPr txBox="1"/>
          <p:nvPr/>
        </p:nvSpPr>
        <p:spPr>
          <a:xfrm>
            <a:off x="1335900" y="3930725"/>
            <a:ext cx="5789400" cy="546299"/>
          </a:xfrm>
          <a:prstGeom prst="rect">
            <a:avLst/>
          </a:prstGeom>
          <a:solidFill>
            <a:srgbClr val="666666"/>
          </a:solidFill>
          <a:ln>
            <a:noFill/>
          </a:ln>
        </p:spPr>
        <p:txBody>
          <a:bodyPr lIns="91425" tIns="91425" rIns="91425" bIns="91425" anchor="t" anchorCtr="0">
            <a:noAutofit/>
          </a:bodyPr>
          <a:lstStyle/>
          <a:p>
            <a:pPr>
              <a:spcBef>
                <a:spcPts val="0"/>
              </a:spcBef>
              <a:buNone/>
            </a:pPr>
            <a:r>
              <a:rPr lang="en" sz="1800">
                <a:solidFill>
                  <a:srgbClr val="FFFFFF"/>
                </a:solidFill>
                <a:latin typeface="Courier New"/>
                <a:ea typeface="Courier New"/>
                <a:cs typeface="Courier New"/>
                <a:sym typeface="Courier New"/>
              </a:rPr>
              <a:t>$ java -jar jenkins.war --httpPort=8081</a:t>
            </a: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Set a backup policy - what configurations and records need to be saved from the master? How often should backups be taken? Where should backups be stored?</a:t>
            </a:r>
          </a:p>
          <a:p>
            <a:pPr marL="0" lvl="0" rtl="0">
              <a:spcBef>
                <a:spcPts val="0"/>
              </a:spcBef>
              <a:buNone/>
            </a:pPr>
            <a:endParaRPr/>
          </a:p>
          <a:p>
            <a:pPr marL="457200" lvl="0" indent="-406400" rtl="0">
              <a:spcBef>
                <a:spcPts val="0"/>
              </a:spcBef>
              <a:buClr>
                <a:schemeClr val="dk1"/>
              </a:buClr>
              <a:buSzPct val="100000"/>
              <a:buFont typeface="Arial"/>
              <a:buChar char="●"/>
            </a:pPr>
            <a:r>
              <a:rPr lang="en"/>
              <a:t>Set up a job of the type backup and give it a schedule/trigger</a:t>
            </a:r>
          </a:p>
          <a:p>
            <a:pPr marL="914400" lvl="1" indent="-368300" rtl="0">
              <a:spcBef>
                <a:spcPts val="0"/>
              </a:spcBef>
              <a:buClr>
                <a:schemeClr val="dk1"/>
              </a:buClr>
              <a:buSzPct val="78571"/>
              <a:buFont typeface="Courier New"/>
              <a:buChar char="o"/>
            </a:pPr>
            <a:r>
              <a:rPr lang="en"/>
              <a:t>OR</a:t>
            </a:r>
          </a:p>
          <a:p>
            <a:pPr marL="457200" lvl="0" indent="-406400">
              <a:spcBef>
                <a:spcPts val="0"/>
              </a:spcBef>
              <a:buClr>
                <a:schemeClr val="dk1"/>
              </a:buClr>
              <a:buSzPct val="100000"/>
              <a:buFont typeface="Arial"/>
              <a:buChar char="●"/>
            </a:pPr>
            <a:r>
              <a:rPr lang="en"/>
              <a:t>Set up a CJOC cluster operation with a backup step and give it a schedule/trigger</a:t>
            </a:r>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a:solidFill>
                  <a:srgbClr val="000000"/>
                </a:solidFill>
              </a:rPr>
              <a:t>Lab Exercise:</a:t>
            </a:r>
          </a:p>
          <a:p>
            <a:pPr algn="ctr">
              <a:spcBef>
                <a:spcPts val="0"/>
              </a:spcBef>
              <a:buNone/>
            </a:pPr>
            <a:r>
              <a:rPr lang="en"/>
              <a:t>Creating a backup job</a:t>
            </a:r>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Monitoring your Jenkins</a:t>
            </a:r>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monitoring plugin doing?</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It </a:t>
            </a:r>
            <a:r>
              <a:rPr lang="en" b="1"/>
              <a:t>collects various metrics</a:t>
            </a:r>
            <a:r>
              <a:rPr lang="en"/>
              <a:t> about </a:t>
            </a:r>
            <a:r>
              <a:rPr lang="en" b="1"/>
              <a:t>how Jenkins is performing</a:t>
            </a:r>
            <a:r>
              <a:rPr lang="en"/>
              <a:t>.</a:t>
            </a:r>
          </a:p>
          <a:p>
            <a:pPr marL="457200" lvl="0" indent="-406400" rtl="0">
              <a:spcBef>
                <a:spcPts val="0"/>
              </a:spcBef>
              <a:buClr>
                <a:schemeClr val="dk1"/>
              </a:buClr>
              <a:buSzPct val="100000"/>
              <a:buFont typeface="Arial"/>
              <a:buChar char="●"/>
            </a:pPr>
            <a:r>
              <a:rPr lang="en"/>
              <a:t>It </a:t>
            </a:r>
            <a:r>
              <a:rPr lang="en" b="1"/>
              <a:t>provides graphs</a:t>
            </a:r>
            <a:r>
              <a:rPr lang="en"/>
              <a:t> of the metrics.</a:t>
            </a:r>
          </a:p>
          <a:p>
            <a:pPr marL="457200" lvl="0" indent="-406400">
              <a:spcBef>
                <a:spcPts val="0"/>
              </a:spcBef>
              <a:buClr>
                <a:schemeClr val="dk1"/>
              </a:buClr>
              <a:buSzPct val="100000"/>
              <a:buFont typeface="Arial"/>
              <a:buChar char="●"/>
            </a:pPr>
            <a:r>
              <a:rPr lang="en"/>
              <a:t>It can be configured to </a:t>
            </a:r>
            <a:r>
              <a:rPr lang="en" b="1"/>
              <a:t>send email alerts</a:t>
            </a:r>
            <a:r>
              <a:rPr lang="en"/>
              <a:t> when metrics deviate from user defined ranges.</a:t>
            </a:r>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CPU usage</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Shows the </a:t>
            </a:r>
            <a:r>
              <a:rPr lang="en" b="1"/>
              <a:t>CPU usage</a:t>
            </a:r>
            <a:r>
              <a:rPr lang="en"/>
              <a:t> of the </a:t>
            </a:r>
            <a:r>
              <a:rPr lang="en" b="1"/>
              <a:t>System</a:t>
            </a:r>
            <a:r>
              <a:rPr lang="en"/>
              <a:t> as well as by the </a:t>
            </a:r>
            <a:r>
              <a:rPr lang="en" b="1"/>
              <a:t>JVM</a:t>
            </a:r>
            <a:r>
              <a:rPr lang="en"/>
              <a:t> on master</a:t>
            </a:r>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Heap and non-heap used</a:t>
            </a:r>
          </a:p>
        </p:txBody>
      </p:sp>
      <p:sp>
        <p:nvSpPr>
          <p:cNvPr id="101" name="Shape 101"/>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percentage of the master’s JVM’s heap and non-heap memory pool that is currently in use.</a:t>
            </a:r>
          </a:p>
          <a:p>
            <a:pPr marL="914400" lvl="1" indent="-368300" rtl="0">
              <a:spcBef>
                <a:spcPts val="0"/>
              </a:spcBef>
              <a:buClr>
                <a:schemeClr val="dk1"/>
              </a:buClr>
              <a:buSzPct val="78571"/>
              <a:buFont typeface="Courier New"/>
              <a:buChar char="o"/>
            </a:pPr>
            <a:r>
              <a:rPr lang="en"/>
              <a:t>In both case, we can see memory pressure if always over 80%</a:t>
            </a:r>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File descriptors in use</a:t>
            </a:r>
          </a:p>
        </p:txBody>
      </p:sp>
      <p:sp>
        <p:nvSpPr>
          <p:cNvPr id="107" name="Shape 107"/>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percentage of file descriptors in use by the Jenkins master</a:t>
            </a:r>
          </a:p>
          <a:p>
            <a:pPr marL="914400" lvl="1" indent="-368300">
              <a:spcBef>
                <a:spcPts val="0"/>
              </a:spcBef>
              <a:buClr>
                <a:schemeClr val="dk1"/>
              </a:buClr>
              <a:buSzPct val="78571"/>
              <a:buFont typeface="Courier New"/>
              <a:buChar char="o"/>
            </a:pPr>
            <a:r>
              <a:rPr lang="en"/>
              <a:t>When Jenkins runs out of file handles jobs can start failing at random.</a:t>
            </a:r>
          </a:p>
        </p:txBody>
      </p:sp>
    </p:spTree>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Web-UI requests</a:t>
            </a:r>
          </a:p>
        </p:txBody>
      </p:sp>
      <p:sp>
        <p:nvSpPr>
          <p:cNvPr id="113" name="Shape 113"/>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rate of web requests against the Jenkins master UI</a:t>
            </a:r>
          </a:p>
          <a:p>
            <a:pPr marL="914400" lvl="1" indent="-368300">
              <a:spcBef>
                <a:spcPts val="0"/>
              </a:spcBef>
              <a:buClr>
                <a:schemeClr val="dk1"/>
              </a:buClr>
              <a:buSzPct val="78571"/>
              <a:buFont typeface="Courier New"/>
              <a:buChar char="o"/>
            </a:pPr>
            <a:r>
              <a:rPr lang="en"/>
              <a:t>Can monitor if the architecture of your installation needs to be upgraded</a:t>
            </a:r>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The build queue</a:t>
            </a:r>
          </a:p>
        </p:txBody>
      </p:sp>
      <p:sp>
        <p:nvSpPr>
          <p:cNvPr id="119" name="Shape 11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Can see when the build queue grow significantly</a:t>
            </a:r>
          </a:p>
          <a:p>
            <a:pPr marL="914400" lvl="1" indent="-368300" rtl="0">
              <a:spcBef>
                <a:spcPts val="0"/>
              </a:spcBef>
              <a:buClr>
                <a:schemeClr val="dk1"/>
              </a:buClr>
              <a:buSzPct val="78571"/>
              <a:buFont typeface="Courier New"/>
              <a:buChar char="o"/>
            </a:pPr>
            <a:r>
              <a:rPr lang="en"/>
              <a:t>Build queue length</a:t>
            </a:r>
          </a:p>
          <a:p>
            <a:pPr marL="457200" lvl="0" indent="-406400" rtl="0">
              <a:spcBef>
                <a:spcPts val="0"/>
              </a:spcBef>
              <a:buClr>
                <a:schemeClr val="dk1"/>
              </a:buClr>
              <a:buSzPct val="100000"/>
              <a:buFont typeface="Arial"/>
              <a:buChar char="●"/>
            </a:pPr>
            <a:r>
              <a:rPr lang="en"/>
              <a:t>Can see if you need more slaves</a:t>
            </a:r>
          </a:p>
          <a:p>
            <a:pPr marL="914400" lvl="1" indent="-368300" rtl="0">
              <a:spcBef>
                <a:spcPts val="0"/>
              </a:spcBef>
              <a:buClr>
                <a:schemeClr val="dk1"/>
              </a:buClr>
              <a:buSzPct val="78571"/>
              <a:buFont typeface="Courier New"/>
              <a:buChar char="o"/>
            </a:pPr>
            <a:r>
              <a:rPr lang="en"/>
              <a:t>Average build duration</a:t>
            </a:r>
          </a:p>
          <a:p>
            <a:pPr marL="457200" lvl="0" indent="-406400" rtl="0">
              <a:spcBef>
                <a:spcPts val="0"/>
              </a:spcBef>
              <a:buClr>
                <a:schemeClr val="dk1"/>
              </a:buClr>
              <a:buSzPct val="100000"/>
              <a:buFont typeface="Arial"/>
              <a:buChar char="●"/>
            </a:pPr>
            <a:r>
              <a:rPr lang="en"/>
              <a:t>Can detect if a job is stuck on the build queue</a:t>
            </a:r>
          </a:p>
          <a:p>
            <a:pPr marL="914400" lvl="1" indent="-368300">
              <a:spcBef>
                <a:spcPts val="0"/>
              </a:spcBef>
              <a:buClr>
                <a:schemeClr val="dk1"/>
              </a:buClr>
              <a:buSzPct val="78571"/>
              <a:buFont typeface="Courier New"/>
              <a:buChar char="o"/>
            </a:pPr>
            <a:r>
              <a:rPr lang="en"/>
              <a:t>a job is stuck if there is no executors available and has been waiting more than 10 times its estimate build duration</a:t>
            </a:r>
          </a:p>
        </p:txBody>
      </p:sp>
    </p:spTree>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25" name="Shape 125"/>
          <p:cNvSpPr txBox="1">
            <a:spLocks noGrp="1"/>
          </p:cNvSpPr>
          <p:nvPr>
            <p:ph type="body" idx="1"/>
          </p:nvPr>
        </p:nvSpPr>
        <p:spPr>
          <a:xfrm>
            <a:off x="599825" y="1691867"/>
            <a:ext cx="8226599" cy="6870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PT Sans"/>
              <a:buChar char="●"/>
            </a:pPr>
            <a:r>
              <a:rPr lang="en"/>
              <a:t>Create a view at </a:t>
            </a:r>
            <a:r>
              <a:rPr lang="en" sz="1800">
                <a:latin typeface="Courier New"/>
                <a:ea typeface="Courier New"/>
                <a:cs typeface="Courier New"/>
                <a:sym typeface="Courier New"/>
              </a:rPr>
              <a:t>$JENKINS_URL/newView</a:t>
            </a:r>
          </a:p>
        </p:txBody>
      </p:sp>
      <p:pic>
        <p:nvPicPr>
          <p:cNvPr id="126" name="Shape 126"/>
          <p:cNvPicPr preferRelativeResize="0"/>
          <p:nvPr/>
        </p:nvPicPr>
        <p:blipFill>
          <a:blip r:embed="rId3">
            <a:alphaModFix/>
          </a:blip>
          <a:stretch>
            <a:fillRect/>
          </a:stretch>
        </p:blipFill>
        <p:spPr>
          <a:xfrm>
            <a:off x="1079162" y="2378875"/>
            <a:ext cx="6985673" cy="3919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Running Jenkins as a stand-alone app</a:t>
            </a:r>
          </a:p>
        </p:txBody>
      </p:sp>
      <p:sp>
        <p:nvSpPr>
          <p:cNvPr id="142" name="Shape 14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Other useful options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--prefix</a:t>
            </a:r>
            <a:r>
              <a:rPr lang="en"/>
              <a:t>: control context path for reverse proxy</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--httpListenAddress</a:t>
            </a:r>
            <a:r>
              <a:rPr lang="en"/>
              <a:t>: limit interfaces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--logfile</a:t>
            </a:r>
            <a:r>
              <a:rPr lang="en"/>
              <a:t>: write to a file instead of stdout</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--httpsCertificate / --httpsPrivateKey</a:t>
            </a:r>
          </a:p>
          <a:p>
            <a:pPr marL="0" lvl="0" indent="0" rtl="0">
              <a:spcBef>
                <a:spcPts val="0"/>
              </a:spcBef>
              <a:buNone/>
            </a:pPr>
            <a:endParaRPr sz="1800">
              <a:latin typeface="Courier New"/>
              <a:ea typeface="Courier New"/>
              <a:cs typeface="Courier New"/>
              <a:sym typeface="Courier New"/>
            </a:endParaRPr>
          </a:p>
          <a:p>
            <a:pPr marL="457200" marR="0" lvl="0" indent="-368300" algn="l" rtl="0">
              <a:lnSpc>
                <a:spcPct val="100000"/>
              </a:lnSpc>
              <a:spcBef>
                <a:spcPts val="480"/>
              </a:spcBef>
              <a:spcAft>
                <a:spcPts val="0"/>
              </a:spcAft>
              <a:buClr>
                <a:schemeClr val="dk1"/>
              </a:buClr>
              <a:buSzPct val="78571"/>
              <a:buFont typeface="Arial"/>
              <a:buChar char="●"/>
            </a:pPr>
            <a:r>
              <a:rPr lang="en"/>
              <a:t>Signal</a:t>
            </a:r>
          </a:p>
          <a:p>
            <a:pPr marL="914400" lvl="1" indent="-368300">
              <a:spcBef>
                <a:spcPts val="0"/>
              </a:spcBef>
              <a:buClr>
                <a:schemeClr val="dk1"/>
              </a:buClr>
              <a:buSzPct val="78571"/>
              <a:buFont typeface="Courier New"/>
              <a:buChar char="o"/>
            </a:pPr>
            <a:r>
              <a:rPr lang="en"/>
              <a:t>Upon </a:t>
            </a:r>
            <a:r>
              <a:rPr lang="en" sz="1800">
                <a:latin typeface="Courier New"/>
                <a:ea typeface="Courier New"/>
                <a:cs typeface="Courier New"/>
                <a:sym typeface="Courier New"/>
              </a:rPr>
              <a:t>SIGALM</a:t>
            </a:r>
            <a:r>
              <a:rPr lang="en"/>
              <a:t>, log file gets reopened</a:t>
            </a:r>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32" name="Shape 132"/>
          <p:cNvSpPr txBox="1">
            <a:spLocks noGrp="1"/>
          </p:cNvSpPr>
          <p:nvPr>
            <p:ph type="body" idx="1"/>
          </p:nvPr>
        </p:nvSpPr>
        <p:spPr>
          <a:xfrm>
            <a:off x="599825" y="1691867"/>
            <a:ext cx="8226599" cy="6521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Enterprise Metrics Dashboard</a:t>
            </a:r>
          </a:p>
        </p:txBody>
      </p:sp>
      <p:pic>
        <p:nvPicPr>
          <p:cNvPr id="133" name="Shape 133"/>
          <p:cNvPicPr preferRelativeResize="0"/>
          <p:nvPr/>
        </p:nvPicPr>
        <p:blipFill>
          <a:blip r:embed="rId3">
            <a:alphaModFix/>
          </a:blip>
          <a:stretch>
            <a:fillRect/>
          </a:stretch>
        </p:blipFill>
        <p:spPr>
          <a:xfrm>
            <a:off x="2606363" y="2344075"/>
            <a:ext cx="3931273" cy="39890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99075" y="833975"/>
            <a:ext cx="8227500" cy="1207500"/>
          </a:xfrm>
          <a:prstGeom prst="rect">
            <a:avLst/>
          </a:prstGeom>
        </p:spPr>
        <p:txBody>
          <a:bodyPr lIns="91425" tIns="91425" rIns="91425" bIns="91425" anchor="t" anchorCtr="0">
            <a:noAutofit/>
          </a:bodyPr>
          <a:lstStyle/>
          <a:p>
            <a:pPr>
              <a:spcBef>
                <a:spcPts val="0"/>
              </a:spcBef>
              <a:buNone/>
            </a:pPr>
            <a:r>
              <a:rPr lang="en"/>
              <a:t>Benefits: Jenkins Enterprise Metrics Dashboard</a:t>
            </a:r>
          </a:p>
        </p:txBody>
      </p:sp>
      <p:sp>
        <p:nvSpPr>
          <p:cNvPr id="139" name="Shape 139"/>
          <p:cNvSpPr txBox="1">
            <a:spLocks noGrp="1"/>
          </p:cNvSpPr>
          <p:nvPr>
            <p:ph type="body" idx="1"/>
          </p:nvPr>
        </p:nvSpPr>
        <p:spPr>
          <a:xfrm>
            <a:off x="599825" y="2041474"/>
            <a:ext cx="8226599" cy="41765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Simple to setup</a:t>
            </a:r>
          </a:p>
          <a:p>
            <a:pPr marL="0" lvl="0" rtl="0">
              <a:spcBef>
                <a:spcPts val="0"/>
              </a:spcBef>
              <a:buNone/>
            </a:pPr>
            <a:endParaRPr/>
          </a:p>
          <a:p>
            <a:pPr marL="457200" lvl="0" indent="-406400">
              <a:spcBef>
                <a:spcPts val="0"/>
              </a:spcBef>
              <a:buClr>
                <a:schemeClr val="dk1"/>
              </a:buClr>
              <a:buSzPct val="100000"/>
              <a:buFont typeface="Arial"/>
              <a:buChar char="●"/>
            </a:pPr>
            <a:r>
              <a:rPr lang="en"/>
              <a:t>No customization</a:t>
            </a:r>
          </a:p>
        </p:txBody>
      </p:sp>
    </p:spTree>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45" name="Shape 14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Custom Metrics View</a:t>
            </a:r>
          </a:p>
          <a:p>
            <a:pPr marL="914400" lvl="1" indent="-368300" rtl="0">
              <a:spcBef>
                <a:spcPts val="0"/>
              </a:spcBef>
              <a:buClr>
                <a:schemeClr val="dk1"/>
              </a:buClr>
              <a:buSzPct val="78571"/>
              <a:buFont typeface="Courier New"/>
              <a:buChar char="o"/>
            </a:pPr>
            <a:r>
              <a:rPr lang="en"/>
              <a:t>Choose your design: column, overall size</a:t>
            </a:r>
          </a:p>
          <a:p>
            <a:pPr marL="914400" lvl="1" indent="-368300" rtl="0">
              <a:spcBef>
                <a:spcPts val="0"/>
              </a:spcBef>
              <a:buClr>
                <a:schemeClr val="dk1"/>
              </a:buClr>
              <a:buSzPct val="78571"/>
              <a:buFont typeface="Courier New"/>
              <a:buChar char="o"/>
            </a:pPr>
            <a:r>
              <a:rPr lang="en"/>
              <a:t>Choose which metrics to display</a:t>
            </a:r>
          </a:p>
          <a:p>
            <a:pPr marL="914400" lvl="1" indent="-368300" rtl="0">
              <a:spcBef>
                <a:spcPts val="0"/>
              </a:spcBef>
              <a:buClr>
                <a:schemeClr val="dk1"/>
              </a:buClr>
              <a:buSzPct val="78571"/>
              <a:buFont typeface="Courier New"/>
              <a:buChar char="o"/>
            </a:pPr>
            <a:r>
              <a:rPr lang="en"/>
              <a:t>Choose the order of the graphs</a:t>
            </a:r>
          </a:p>
          <a:p>
            <a:pPr marL="0" lvl="0" rtl="0">
              <a:spcBef>
                <a:spcPts val="0"/>
              </a:spcBef>
              <a:buNone/>
            </a:pPr>
            <a:endParaRPr/>
          </a:p>
          <a:p>
            <a:pPr marL="457200" lvl="0" indent="-406400" rtl="0">
              <a:spcBef>
                <a:spcPts val="0"/>
              </a:spcBef>
              <a:buClr>
                <a:schemeClr val="dk1"/>
              </a:buClr>
              <a:buSzPct val="100000"/>
              <a:buFont typeface="Arial"/>
              <a:buChar char="●"/>
            </a:pPr>
            <a:r>
              <a:rPr lang="en"/>
              <a:t>Can recreate the </a:t>
            </a:r>
            <a:r>
              <a:rPr lang="en" b="1"/>
              <a:t>Jenkins Enterprise Metrics Dashboard</a:t>
            </a:r>
          </a:p>
        </p:txBody>
      </p:sp>
    </p:spTree>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51" name="Shape 15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indent="0">
              <a:spcBef>
                <a:spcPts val="0"/>
              </a:spcBef>
              <a:buNone/>
            </a:pPr>
            <a:endParaRPr/>
          </a:p>
        </p:txBody>
      </p:sp>
      <p:pic>
        <p:nvPicPr>
          <p:cNvPr id="152" name="Shape 152"/>
          <p:cNvPicPr preferRelativeResize="0"/>
          <p:nvPr/>
        </p:nvPicPr>
        <p:blipFill>
          <a:blip r:embed="rId3">
            <a:alphaModFix/>
          </a:blip>
          <a:stretch>
            <a:fillRect/>
          </a:stretch>
        </p:blipFill>
        <p:spPr>
          <a:xfrm>
            <a:off x="3319450" y="2092775"/>
            <a:ext cx="2505075" cy="37242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Alerts</a:t>
            </a:r>
          </a:p>
        </p:txBody>
      </p:sp>
      <p:sp>
        <p:nvSpPr>
          <p:cNvPr id="158" name="Shape 158"/>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Allows you to define different </a:t>
            </a:r>
            <a:r>
              <a:rPr lang="en" b="1"/>
              <a:t>metrics based alerts</a:t>
            </a:r>
            <a:r>
              <a:rPr lang="en"/>
              <a:t> and have Jenkins send emails </a:t>
            </a:r>
            <a:r>
              <a:rPr lang="en" b="1"/>
              <a:t>when the alerts start and finish</a:t>
            </a:r>
            <a:r>
              <a:rPr lang="en"/>
              <a:t>.</a:t>
            </a:r>
          </a:p>
        </p:txBody>
      </p:sp>
    </p:spTree>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64" name="Shape 164"/>
          <p:cNvSpPr txBox="1">
            <a:spLocks noGrp="1"/>
          </p:cNvSpPr>
          <p:nvPr>
            <p:ph type="body" idx="1"/>
          </p:nvPr>
        </p:nvSpPr>
        <p:spPr>
          <a:xfrm>
            <a:off x="599825" y="1692202"/>
            <a:ext cx="8163300" cy="6924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In </a:t>
            </a:r>
            <a:r>
              <a:rPr lang="en" sz="1800">
                <a:latin typeface="Courier New"/>
                <a:ea typeface="Courier New"/>
                <a:cs typeface="Courier New"/>
                <a:sym typeface="Courier New"/>
              </a:rPr>
              <a:t>$JENKINS_URL/configure</a:t>
            </a:r>
            <a:r>
              <a:rPr lang="en"/>
              <a:t>, scroll to </a:t>
            </a:r>
            <a:r>
              <a:rPr lang="en" b="1"/>
              <a:t>Alerts</a:t>
            </a:r>
            <a:r>
              <a:rPr lang="en"/>
              <a:t> section</a:t>
            </a:r>
          </a:p>
        </p:txBody>
      </p:sp>
      <p:pic>
        <p:nvPicPr>
          <p:cNvPr id="165" name="Shape 165"/>
          <p:cNvPicPr preferRelativeResize="0"/>
          <p:nvPr/>
        </p:nvPicPr>
        <p:blipFill>
          <a:blip r:embed="rId3">
            <a:alphaModFix/>
          </a:blip>
          <a:stretch>
            <a:fillRect/>
          </a:stretch>
        </p:blipFill>
        <p:spPr>
          <a:xfrm>
            <a:off x="1177525" y="2394700"/>
            <a:ext cx="6788951" cy="385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71" name="Shape 171"/>
          <p:cNvSpPr txBox="1">
            <a:spLocks noGrp="1"/>
          </p:cNvSpPr>
          <p:nvPr>
            <p:ph type="body" idx="1"/>
          </p:nvPr>
        </p:nvSpPr>
        <p:spPr>
          <a:xfrm>
            <a:off x="599825" y="1692208"/>
            <a:ext cx="8163300" cy="10929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Setup the </a:t>
            </a:r>
            <a:r>
              <a:rPr lang="en" b="1"/>
              <a:t>Global Recipients</a:t>
            </a:r>
            <a:r>
              <a:rPr lang="en"/>
              <a:t> with the email addresses to send the notifications to</a:t>
            </a:r>
          </a:p>
        </p:txBody>
      </p:sp>
      <p:pic>
        <p:nvPicPr>
          <p:cNvPr id="172" name="Shape 172"/>
          <p:cNvPicPr preferRelativeResize="0"/>
          <p:nvPr/>
        </p:nvPicPr>
        <p:blipFill>
          <a:blip r:embed="rId3">
            <a:alphaModFix/>
          </a:blip>
          <a:stretch>
            <a:fillRect/>
          </a:stretch>
        </p:blipFill>
        <p:spPr>
          <a:xfrm>
            <a:off x="1014400" y="2785087"/>
            <a:ext cx="7115175" cy="17049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78" name="Shape 178"/>
          <p:cNvSpPr txBox="1">
            <a:spLocks noGrp="1"/>
          </p:cNvSpPr>
          <p:nvPr>
            <p:ph type="body" idx="1"/>
          </p:nvPr>
        </p:nvSpPr>
        <p:spPr>
          <a:xfrm>
            <a:off x="599825" y="1692210"/>
            <a:ext cx="8163300" cy="651899"/>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Create the conditions</a:t>
            </a:r>
          </a:p>
        </p:txBody>
      </p:sp>
      <p:pic>
        <p:nvPicPr>
          <p:cNvPr id="179" name="Shape 179"/>
          <p:cNvPicPr preferRelativeResize="0"/>
          <p:nvPr/>
        </p:nvPicPr>
        <p:blipFill>
          <a:blip r:embed="rId3">
            <a:alphaModFix/>
          </a:blip>
          <a:stretch>
            <a:fillRect/>
          </a:stretch>
        </p:blipFill>
        <p:spPr>
          <a:xfrm>
            <a:off x="1003025" y="2344100"/>
            <a:ext cx="7137950" cy="40573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85" name="Shape 185"/>
          <p:cNvSpPr txBox="1">
            <a:spLocks noGrp="1"/>
          </p:cNvSpPr>
          <p:nvPr>
            <p:ph type="body" idx="1"/>
          </p:nvPr>
        </p:nvSpPr>
        <p:spPr>
          <a:xfrm>
            <a:off x="599825" y="1692209"/>
            <a:ext cx="8163300" cy="10233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Go to </a:t>
            </a:r>
            <a:r>
              <a:rPr lang="en" sz="1800">
                <a:latin typeface="Courier New"/>
                <a:ea typeface="Courier New"/>
                <a:cs typeface="Courier New"/>
                <a:sym typeface="Courier New"/>
              </a:rPr>
              <a:t>$JENKINS_URL/monitoring-alerts</a:t>
            </a:r>
            <a:r>
              <a:rPr lang="en"/>
              <a:t> to observe the statuses</a:t>
            </a:r>
          </a:p>
        </p:txBody>
      </p:sp>
      <p:pic>
        <p:nvPicPr>
          <p:cNvPr id="186" name="Shape 186"/>
          <p:cNvPicPr preferRelativeResize="0"/>
          <p:nvPr/>
        </p:nvPicPr>
        <p:blipFill>
          <a:blip r:embed="rId3">
            <a:alphaModFix/>
          </a:blip>
          <a:stretch>
            <a:fillRect/>
          </a:stretch>
        </p:blipFill>
        <p:spPr>
          <a:xfrm>
            <a:off x="1104275" y="2715500"/>
            <a:ext cx="6981900" cy="3968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a:solidFill>
                  <a:srgbClr val="000000"/>
                </a:solidFill>
              </a:rPr>
              <a:t>Lab Exercise:</a:t>
            </a:r>
          </a:p>
          <a:p>
            <a:pPr algn="ctr">
              <a:spcBef>
                <a:spcPts val="0"/>
              </a:spcBef>
              <a:buNone/>
            </a:pPr>
            <a:r>
              <a:rPr lang="en"/>
              <a:t>Monitoring your Jenkins</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Running Jenkins on application server</a:t>
            </a:r>
          </a:p>
        </p:txBody>
      </p:sp>
      <p:sp>
        <p:nvSpPr>
          <p:cNvPr id="148" name="Shape 14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Deploy Jenkins to an existing application server</a:t>
            </a:r>
          </a:p>
          <a:p>
            <a:pPr marL="457200" lvl="0" indent="-406400" rtl="0">
              <a:spcBef>
                <a:spcPts val="0"/>
              </a:spcBef>
              <a:buClr>
                <a:schemeClr val="dk1"/>
              </a:buClr>
              <a:buSzPct val="100000"/>
              <a:buFont typeface="Arial"/>
              <a:buChar char="●"/>
            </a:pPr>
            <a:r>
              <a:rPr lang="en"/>
              <a:t>May fit in better with existing infrastructure</a:t>
            </a:r>
          </a:p>
          <a:p>
            <a:pPr marL="457200" lvl="0" indent="-406400" rtl="0">
              <a:spcBef>
                <a:spcPts val="0"/>
              </a:spcBef>
              <a:buClr>
                <a:schemeClr val="dk1"/>
              </a:buClr>
              <a:buSzPct val="100000"/>
              <a:buFont typeface="Arial"/>
              <a:buChar char="●"/>
            </a:pPr>
            <a:r>
              <a:rPr lang="en"/>
              <a:t>Just deploy the </a:t>
            </a:r>
            <a:r>
              <a:rPr lang="en">
                <a:latin typeface="Courier New"/>
                <a:ea typeface="Courier New"/>
                <a:cs typeface="Courier New"/>
                <a:sym typeface="Courier New"/>
              </a:rPr>
              <a:t>jenkins.war</a:t>
            </a:r>
            <a:r>
              <a:rPr lang="en"/>
              <a:t> file in the usual manner</a:t>
            </a:r>
          </a:p>
        </p:txBody>
      </p:sp>
      <p:pic>
        <p:nvPicPr>
          <p:cNvPr id="149" name="Shape 149"/>
          <p:cNvPicPr preferRelativeResize="0"/>
          <p:nvPr/>
        </p:nvPicPr>
        <p:blipFill>
          <a:blip r:embed="rId3">
            <a:alphaModFix/>
          </a:blip>
          <a:stretch>
            <a:fillRect/>
          </a:stretch>
        </p:blipFill>
        <p:spPr>
          <a:xfrm>
            <a:off x="5230375" y="3883725"/>
            <a:ext cx="1238250" cy="876300"/>
          </a:xfrm>
          <a:prstGeom prst="rect">
            <a:avLst/>
          </a:prstGeom>
          <a:noFill/>
          <a:ln>
            <a:noFill/>
          </a:ln>
        </p:spPr>
      </p:pic>
      <p:pic>
        <p:nvPicPr>
          <p:cNvPr id="150" name="Shape 150"/>
          <p:cNvPicPr preferRelativeResize="0"/>
          <p:nvPr/>
        </p:nvPicPr>
        <p:blipFill>
          <a:blip r:embed="rId4">
            <a:alphaModFix/>
          </a:blip>
          <a:stretch>
            <a:fillRect/>
          </a:stretch>
        </p:blipFill>
        <p:spPr>
          <a:xfrm>
            <a:off x="5501850" y="4760025"/>
            <a:ext cx="695325" cy="704850"/>
          </a:xfrm>
          <a:prstGeom prst="rect">
            <a:avLst/>
          </a:prstGeom>
          <a:noFill/>
          <a:ln>
            <a:noFill/>
          </a:ln>
        </p:spPr>
      </p:pic>
      <p:pic>
        <p:nvPicPr>
          <p:cNvPr id="151" name="Shape 151"/>
          <p:cNvPicPr preferRelativeResize="0"/>
          <p:nvPr/>
        </p:nvPicPr>
        <p:blipFill>
          <a:blip r:embed="rId5">
            <a:alphaModFix/>
          </a:blip>
          <a:stretch>
            <a:fillRect/>
          </a:stretch>
        </p:blipFill>
        <p:spPr>
          <a:xfrm>
            <a:off x="3158172" y="4694400"/>
            <a:ext cx="836080" cy="836100"/>
          </a:xfrm>
          <a:prstGeom prst="rect">
            <a:avLst/>
          </a:prstGeom>
          <a:noFill/>
          <a:ln>
            <a:noFill/>
          </a:ln>
        </p:spPr>
      </p:pic>
      <p:sp>
        <p:nvSpPr>
          <p:cNvPr id="152" name="Shape 152"/>
          <p:cNvSpPr txBox="1"/>
          <p:nvPr/>
        </p:nvSpPr>
        <p:spPr>
          <a:xfrm>
            <a:off x="2957012" y="5587350"/>
            <a:ext cx="1238400" cy="399000"/>
          </a:xfrm>
          <a:prstGeom prst="rect">
            <a:avLst/>
          </a:prstGeom>
          <a:noFill/>
          <a:ln>
            <a:noFill/>
          </a:ln>
        </p:spPr>
        <p:txBody>
          <a:bodyPr lIns="91425" tIns="91425" rIns="91425" bIns="91425" anchor="t" anchorCtr="0">
            <a:noAutofit/>
          </a:bodyPr>
          <a:lstStyle/>
          <a:p>
            <a:pPr>
              <a:spcBef>
                <a:spcPts val="0"/>
              </a:spcBef>
              <a:buNone/>
            </a:pPr>
            <a:r>
              <a:rPr lang="en" sz="1200">
                <a:latin typeface="Courier New"/>
                <a:ea typeface="Courier New"/>
                <a:cs typeface="Courier New"/>
                <a:sym typeface="Courier New"/>
              </a:rPr>
              <a:t>jenkins.war</a:t>
            </a:r>
          </a:p>
        </p:txBody>
      </p:sp>
      <p:cxnSp>
        <p:nvCxnSpPr>
          <p:cNvPr id="153" name="Shape 153"/>
          <p:cNvCxnSpPr>
            <a:stCxn id="151" idx="3"/>
            <a:endCxn id="150" idx="1"/>
          </p:cNvCxnSpPr>
          <p:nvPr/>
        </p:nvCxnSpPr>
        <p:spPr>
          <a:xfrm>
            <a:off x="3994253" y="5112450"/>
            <a:ext cx="1507500" cy="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Nodes Plus</a:t>
            </a:r>
          </a:p>
        </p:txBody>
      </p:sp>
    </p:spTree>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Nodes Plus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Nodes Plus, available through Cloudbees Jenkins Enterprise package, is a plugin designed to allow nodes to have owners.</a:t>
            </a:r>
          </a:p>
          <a:p>
            <a:pPr marL="0" lvl="0" rtl="0">
              <a:spcBef>
                <a:spcPts val="0"/>
              </a:spcBef>
              <a:buNone/>
            </a:pPr>
            <a:endParaRPr sz="2400"/>
          </a:p>
          <a:p>
            <a:pPr marL="457200" lvl="0" indent="-317500">
              <a:spcBef>
                <a:spcPts val="0"/>
              </a:spcBef>
              <a:buClr>
                <a:schemeClr val="dk1"/>
              </a:buClr>
              <a:buSzPct val="58333"/>
              <a:buFont typeface="Arial"/>
              <a:buChar char="●"/>
            </a:pPr>
            <a:r>
              <a:rPr lang="en" sz="2400"/>
              <a:t>These owners can be notified when a nodes availability changes via email.</a:t>
            </a:r>
          </a:p>
        </p:txBody>
      </p:sp>
    </p:spTree>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Quickly alert node owners of node availability</a:t>
            </a:r>
          </a:p>
        </p:txBody>
      </p:sp>
      <p:sp>
        <p:nvSpPr>
          <p:cNvPr id="95" name="Shape 95"/>
          <p:cNvSpPr txBox="1">
            <a:spLocks noGrp="1"/>
          </p:cNvSpPr>
          <p:nvPr>
            <p:ph type="body" idx="1"/>
          </p:nvPr>
        </p:nvSpPr>
        <p:spPr>
          <a:xfrm>
            <a:off x="599981" y="212631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Node owners can be alerted via email on a number of triggers.</a:t>
            </a:r>
          </a:p>
          <a:p>
            <a:pPr marL="0" lvl="0" rtl="0">
              <a:spcBef>
                <a:spcPts val="0"/>
              </a:spcBef>
              <a:buNone/>
            </a:pPr>
            <a:endParaRPr sz="2400"/>
          </a:p>
          <a:p>
            <a:pPr marL="457200" lvl="0" indent="-317500" rtl="0">
              <a:spcBef>
                <a:spcPts val="0"/>
              </a:spcBef>
              <a:buClr>
                <a:schemeClr val="dk1"/>
              </a:buClr>
              <a:buSzPct val="58333"/>
              <a:buFont typeface="Arial"/>
              <a:buChar char="●"/>
            </a:pPr>
            <a:r>
              <a:rPr lang="en" sz="2400"/>
              <a:t>Connected, disconnected, node failure and when the node temporarily goes offline.</a:t>
            </a:r>
          </a:p>
          <a:p>
            <a:pPr marL="0" lvl="0" rtl="0">
              <a:spcBef>
                <a:spcPts val="0"/>
              </a:spcBef>
              <a:buNone/>
            </a:pPr>
            <a:endParaRPr sz="2400"/>
          </a:p>
          <a:p>
            <a:pPr marL="457200" lvl="0" indent="-317500">
              <a:spcBef>
                <a:spcPts val="0"/>
              </a:spcBef>
              <a:buClr>
                <a:schemeClr val="dk1"/>
              </a:buClr>
              <a:buSzPct val="58333"/>
              <a:buFont typeface="Arial"/>
              <a:buChar char="●"/>
            </a:pPr>
            <a:r>
              <a:rPr lang="en" sz="2400"/>
              <a:t>Allows for quick turnaround of build nodes if a failure or disconnect occurs.</a:t>
            </a:r>
          </a:p>
        </p:txBody>
      </p:sp>
    </p:spTree>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Use the Nodes Plus configuration page to add owners and set criteria for notifications - Which build nodes require constant monitoring?</a:t>
            </a:r>
          </a:p>
          <a:p>
            <a:pPr marL="0" lvl="0" rtl="0">
              <a:spcBef>
                <a:spcPts val="0"/>
              </a:spcBef>
              <a:buNone/>
            </a:pPr>
            <a:endParaRPr sz="2400"/>
          </a:p>
          <a:p>
            <a:pPr marL="457200" lvl="0" indent="-317500">
              <a:spcBef>
                <a:spcPts val="0"/>
              </a:spcBef>
              <a:buClr>
                <a:schemeClr val="dk1"/>
              </a:buClr>
              <a:buSzPct val="58333"/>
              <a:buFont typeface="Arial"/>
              <a:buChar char="●"/>
            </a:pPr>
            <a:r>
              <a:rPr lang="en" sz="2400"/>
              <a:t>Set the criteria to cater to that nodes needs - Is an email required when a node fails?  Maybe notification is only required on a disconnect?</a:t>
            </a:r>
          </a:p>
        </p:txBody>
      </p:sp>
    </p:spTree>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&lt;labName&gt;</a:t>
            </a:r>
          </a:p>
        </p:txBody>
      </p:sp>
    </p:spTree>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Fast Archiver Plugin</a:t>
            </a:r>
            <a:endParaRPr lang="en-US" b="1" dirty="0"/>
          </a:p>
        </p:txBody>
      </p:sp>
    </p:spTree>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Fast </a:t>
            </a:r>
            <a:r>
              <a:rPr lang="en" dirty="0" smtClean="0"/>
              <a:t>Archive</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r>
              <a:rPr lang="en-US" dirty="0" smtClean="0"/>
              <a:t> The Fast Archiver </a:t>
            </a:r>
            <a:r>
              <a:rPr lang="en-US" dirty="0" err="1" smtClean="0"/>
              <a:t>plugin</a:t>
            </a:r>
            <a:r>
              <a:rPr lang="en-US" dirty="0" smtClean="0"/>
              <a:t> uses an </a:t>
            </a:r>
            <a:r>
              <a:rPr lang="en-US" dirty="0" err="1" smtClean="0"/>
              <a:t>rsync</a:t>
            </a:r>
            <a:r>
              <a:rPr lang="en-US" dirty="0" smtClean="0"/>
              <a:t>-inspired algorithm to transfer archives from slaves to a master. The result is that builds complete faster and network bandwidth usage is reduced.</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Benefits: Fast Archive</a:t>
            </a:r>
            <a:endParaRPr lang="en" dirty="0"/>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buFont typeface="Arial" pitchFamily="34" charset="0"/>
              <a:buChar char="•"/>
            </a:pPr>
            <a:r>
              <a:rPr lang="en-US" dirty="0" smtClean="0"/>
              <a:t> The Fast Archiver </a:t>
            </a:r>
            <a:r>
              <a:rPr lang="en-US" dirty="0" err="1" smtClean="0"/>
              <a:t>plugin</a:t>
            </a:r>
            <a:r>
              <a:rPr lang="en-US" dirty="0" smtClean="0"/>
              <a:t> takes advantage of the fact that there are usually only incremental changes between build artifacts of consecutive builds</a:t>
            </a:r>
          </a:p>
          <a:p>
            <a:pPr lvl="0">
              <a:buFont typeface="Arial" pitchFamily="34" charset="0"/>
              <a:buChar char="•"/>
            </a:pPr>
            <a:endParaRPr lang="en-US" dirty="0" smtClean="0"/>
          </a:p>
          <a:p>
            <a:pPr lvl="0">
              <a:buFont typeface="Arial" pitchFamily="34" charset="0"/>
              <a:buChar char="•"/>
            </a:pPr>
            <a:r>
              <a:rPr lang="en-US" dirty="0" smtClean="0"/>
              <a:t> Saving network bandwidth</a:t>
            </a:r>
          </a:p>
          <a:p>
            <a:pPr lvl="0"/>
            <a:r>
              <a:rPr lang="en-US" dirty="0" smtClean="0"/>
              <a:t> </a:t>
            </a:r>
            <a:endParaRPr/>
          </a:p>
        </p:txBody>
      </p:sp>
    </p:spTree>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a:xfrm>
            <a:off x="599831" y="1691866"/>
            <a:ext cx="8226599" cy="4861334"/>
          </a:xfrm>
        </p:spPr>
        <p:txBody>
          <a:bodyPr/>
          <a:lstStyle/>
          <a:p>
            <a:r>
              <a:rPr lang="en-US" dirty="0" smtClean="0"/>
              <a:t> The Fast Archiver </a:t>
            </a:r>
            <a:r>
              <a:rPr lang="en-US" dirty="0" err="1" smtClean="0"/>
              <a:t>plugin</a:t>
            </a:r>
            <a:r>
              <a:rPr lang="en-US" dirty="0" smtClean="0"/>
              <a:t> is automatically installed and enabled if you have downloaded CloudBees Jenkins Enterprise. This </a:t>
            </a:r>
            <a:r>
              <a:rPr lang="en-US" dirty="0" err="1" smtClean="0"/>
              <a:t>plugin</a:t>
            </a:r>
            <a:r>
              <a:rPr lang="en-US" dirty="0" smtClean="0"/>
              <a:t> takes over the built-in artifact archiving functionality in Jenkins. If you are already using that feature, no configuration change is needed to take advantages of this feature.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Installing Jenkins on Linux</a:t>
            </a:r>
          </a:p>
        </p:txBody>
      </p:sp>
      <p:sp>
        <p:nvSpPr>
          <p:cNvPr id="159" name="Shape 15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Native packages are available for the major Linux distributions</a:t>
            </a:r>
          </a:p>
          <a:p>
            <a:pPr marL="457200" lvl="0" indent="-406400" rtl="0">
              <a:spcBef>
                <a:spcPts val="0"/>
              </a:spcBef>
              <a:buClr>
                <a:schemeClr val="dk1"/>
              </a:buClr>
              <a:buSzPct val="100000"/>
              <a:buFont typeface="Arial"/>
              <a:buChar char="●"/>
            </a:pPr>
            <a:r>
              <a:rPr lang="en"/>
              <a:t>Check out the Jenkins web site for detailed instructions</a:t>
            </a:r>
          </a:p>
          <a:p>
            <a:pPr marL="457200" lvl="0" indent="-406400" rtl="0">
              <a:spcBef>
                <a:spcPts val="0"/>
              </a:spcBef>
              <a:buClr>
                <a:schemeClr val="dk1"/>
              </a:buClr>
              <a:buSzPct val="100000"/>
              <a:buFont typeface="Arial"/>
              <a:buChar char="●"/>
            </a:pPr>
            <a:r>
              <a:rPr lang="en"/>
              <a:t>Example for Redhat:</a:t>
            </a:r>
          </a:p>
        </p:txBody>
      </p:sp>
      <p:sp>
        <p:nvSpPr>
          <p:cNvPr id="160" name="Shape 160"/>
          <p:cNvSpPr txBox="1"/>
          <p:nvPr/>
        </p:nvSpPr>
        <p:spPr>
          <a:xfrm>
            <a:off x="742200" y="4364175"/>
            <a:ext cx="8134499" cy="2018700"/>
          </a:xfrm>
          <a:prstGeom prst="rect">
            <a:avLst/>
          </a:prstGeom>
          <a:solidFill>
            <a:srgbClr val="666666"/>
          </a:solidFill>
          <a:ln>
            <a:noFill/>
          </a:ln>
        </p:spPr>
        <p:txBody>
          <a:bodyPr lIns="91425" tIns="91425" rIns="91425" bIns="91425" anchor="t" anchorCtr="0">
            <a:noAutofit/>
          </a:bodyPr>
          <a:lstStyle/>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wget -O /etc/yum.repos.d/cje.repo \</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http://nectar-downloads.cloudbees.com/cje/1.609/rpm/jenkins.repo</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rpm --import \</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http://nectar-downloads.cloudbees.com/cje/1.609/rpm/jenkins-ci.org.key</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yum install jenkins</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service jenkins start</a:t>
            </a:r>
          </a:p>
        </p:txBody>
      </p:sp>
    </p:spTree>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Where do we start?(Cont.)</a:t>
            </a:r>
            <a:endParaRPr lang="en" dirty="0"/>
          </a:p>
        </p:txBody>
      </p:sp>
      <p:sp>
        <p:nvSpPr>
          <p:cNvPr id="101" name="Shape 101"/>
          <p:cNvSpPr txBox="1">
            <a:spLocks noGrp="1"/>
          </p:cNvSpPr>
          <p:nvPr>
            <p:ph type="body" idx="1"/>
          </p:nvPr>
        </p:nvSpPr>
        <p:spPr>
          <a:xfrm>
            <a:off x="599831" y="1691866"/>
            <a:ext cx="8226599" cy="5166134"/>
          </a:xfrm>
          <a:prstGeom prst="rect">
            <a:avLst/>
          </a:prstGeom>
        </p:spPr>
        <p:txBody>
          <a:bodyPr lIns="91425" tIns="91425" rIns="91425" bIns="91425" anchor="t"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r>
              <a:rPr lang="en-US" b="1" dirty="0" smtClean="0"/>
              <a:t>Note</a:t>
            </a:r>
          </a:p>
          <a:p>
            <a:r>
              <a:rPr lang="en-US" sz="2400" dirty="0" smtClean="0"/>
              <a:t>  Note that fast archiving only occurs on builds run on a slave, not those run on the Jenkins master. Also there must have been previous builds which produced artifacts for the new artifacts to be compared to. Otherwise, Jenkins will perform a regular complete artifact transfer. It will do the same if the fast </a:t>
            </a:r>
            <a:r>
              <a:rPr lang="en-US" sz="2400" dirty="0" err="1" smtClean="0"/>
              <a:t>archiver</a:t>
            </a:r>
            <a:r>
              <a:rPr lang="en-US" sz="2400" dirty="0" smtClean="0"/>
              <a:t> detects that data is corrupted due to an internal bug.</a:t>
            </a:r>
          </a:p>
          <a:p>
            <a:pPr lvl="0">
              <a:spcBef>
                <a:spcPts val="0"/>
              </a:spcBef>
              <a:buNone/>
            </a:pPr>
            <a:endParaRPr/>
          </a:p>
        </p:txBody>
      </p:sp>
      <p:pic>
        <p:nvPicPr>
          <p:cNvPr id="1026" name="Picture 2" descr="C:\Users\e2esystem\Downloads\fast-archiver-console.png"/>
          <p:cNvPicPr>
            <a:picLocks noChangeAspect="1" noChangeArrowheads="1"/>
          </p:cNvPicPr>
          <p:nvPr/>
        </p:nvPicPr>
        <p:blipFill>
          <a:blip r:embed="rId3"/>
          <a:srcRect/>
          <a:stretch>
            <a:fillRect/>
          </a:stretch>
        </p:blipFill>
        <p:spPr bwMode="auto">
          <a:xfrm>
            <a:off x="685800" y="1905000"/>
            <a:ext cx="4400550" cy="1390650"/>
          </a:xfrm>
          <a:prstGeom prst="rect">
            <a:avLst/>
          </a:prstGeom>
          <a:noFill/>
        </p:spPr>
      </p:pic>
    </p:spTree>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a:xfrm>
            <a:off x="599831" y="1691866"/>
            <a:ext cx="8315569" cy="5013734"/>
          </a:xfrm>
        </p:spPr>
        <p:txBody>
          <a:bodyPr/>
          <a:lstStyle/>
          <a:p>
            <a:r>
              <a:rPr lang="en-US" dirty="0" smtClean="0"/>
              <a:t>  Normally you need do nothing to configure fast archiving. As can be seen in </a:t>
            </a:r>
            <a:r>
              <a:rPr lang="en-US" dirty="0" smtClean="0">
                <a:hlinkClick r:id="rId2" tooltip="Figure 8.2. Fast archiving configuration"/>
              </a:rPr>
              <a:t>Figure 8.2, “Fast archiving configuration”</a:t>
            </a:r>
            <a:r>
              <a:rPr lang="en-US" dirty="0" smtClean="0"/>
              <a:t>, this “artifact manager” is enabled by default when the </a:t>
            </a:r>
            <a:r>
              <a:rPr lang="en-US" dirty="0" err="1" smtClean="0"/>
              <a:t>plugin</a:t>
            </a:r>
            <a:r>
              <a:rPr lang="en-US" dirty="0" smtClean="0"/>
              <a:t> is first loaded. However you can remove this strategy and later read it in the main Jenkins configuration screen</a:t>
            </a:r>
            <a:endParaRPr lang="en-US" dirty="0"/>
          </a:p>
        </p:txBody>
      </p:sp>
      <p:pic>
        <p:nvPicPr>
          <p:cNvPr id="2050" name="Picture 2" descr="C:\Users\e2esystem\Downloads\fast-archiver-config.png"/>
          <p:cNvPicPr>
            <a:picLocks noChangeAspect="1" noChangeArrowheads="1"/>
          </p:cNvPicPr>
          <p:nvPr/>
        </p:nvPicPr>
        <p:blipFill>
          <a:blip r:embed="rId3"/>
          <a:srcRect/>
          <a:stretch>
            <a:fillRect/>
          </a:stretch>
        </p:blipFill>
        <p:spPr bwMode="auto">
          <a:xfrm>
            <a:off x="838201" y="4419600"/>
            <a:ext cx="5486399" cy="2312183"/>
          </a:xfrm>
          <a:prstGeom prst="rect">
            <a:avLst/>
          </a:prstGeom>
          <a:noFill/>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 dirty="0" smtClean="0"/>
              <a:t>Fast Archive</a:t>
            </a:r>
            <a:endParaRPr lang="en" dirty="0"/>
          </a:p>
        </p:txBody>
      </p:sp>
    </p:spTree>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Setting up Pull-Request Builder for GitHub</a:t>
            </a:r>
            <a:endParaRPr lang="en-US" b="1" dirty="0"/>
          </a:p>
        </p:txBody>
      </p:sp>
    </p:spTree>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a:t>
            </a:r>
            <a:r>
              <a:rPr lang="en" dirty="0" smtClean="0"/>
              <a:t>pull request</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spcBef>
                <a:spcPts val="0"/>
              </a:spcBef>
              <a:buNone/>
            </a:pPr>
            <a:r>
              <a:rPr lang="en-US" dirty="0" smtClean="0"/>
              <a:t>  Automatic build will be initiated from </a:t>
            </a:r>
            <a:r>
              <a:rPr lang="en-US" dirty="0" err="1" smtClean="0"/>
              <a:t>jenkin</a:t>
            </a:r>
            <a:r>
              <a:rPr lang="en-US" dirty="0" smtClean="0"/>
              <a:t> and the result will be published on the repository when reviewer do pull request in </a:t>
            </a:r>
            <a:r>
              <a:rPr lang="en-US" dirty="0" err="1" smtClean="0"/>
              <a:t>Github</a:t>
            </a:r>
            <a:r>
              <a:rPr lang="en-US" dirty="0" smtClean="0"/>
              <a:t>/stash/</a:t>
            </a:r>
            <a:r>
              <a:rPr lang="en-US" dirty="0" err="1" smtClean="0"/>
              <a:t>bitbucket</a:t>
            </a:r>
            <a:r>
              <a:rPr lang="en-US" dirty="0" smtClean="0"/>
              <a:t>.</a:t>
            </a:r>
          </a:p>
          <a:p>
            <a:pPr lvl="0">
              <a:spcBef>
                <a:spcPts val="0"/>
              </a:spcBef>
              <a:buNone/>
            </a:pPr>
            <a:endParaRPr lang="en-US" dirty="0" smtClean="0"/>
          </a:p>
          <a:p>
            <a:pPr lvl="0"/>
            <a:r>
              <a:rPr lang="en-US" dirty="0" smtClean="0"/>
              <a:t>  Any update to the pull request (new commit pushed, or amendment to existing commits in pull-request) will trigger another build and update the commit status</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Benefits:&lt;benefit&gt;</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spcBef>
                <a:spcPts val="0"/>
              </a:spcBef>
              <a:buNone/>
            </a:pPr>
            <a:r>
              <a:rPr lang="en-US" dirty="0" smtClean="0"/>
              <a:t>  We can make sure the new code merge from feature/branch to master doesn’t brake the build.</a:t>
            </a:r>
            <a:endParaRPr/>
          </a:p>
        </p:txBody>
      </p:sp>
    </p:spTree>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Pull Request Tester </a:t>
            </a:r>
            <a:r>
              <a:rPr lang="en-US" dirty="0" err="1" smtClean="0"/>
              <a:t>plugin</a:t>
            </a:r>
            <a:r>
              <a:rPr lang="en-US" dirty="0" smtClean="0"/>
              <a:t> is available within CloudBees Jenkins Enterprise update center. CloudBees </a:t>
            </a:r>
            <a:r>
              <a:rPr lang="en-US" dirty="0" err="1" smtClean="0"/>
              <a:t>Git</a:t>
            </a:r>
            <a:r>
              <a:rPr lang="en-US" dirty="0" smtClean="0"/>
              <a:t> Validated merge </a:t>
            </a:r>
            <a:r>
              <a:rPr lang="en-US" dirty="0" err="1" smtClean="0"/>
              <a:t>plugin</a:t>
            </a:r>
            <a:r>
              <a:rPr lang="en-US" dirty="0" smtClean="0"/>
              <a:t> is required, as Jenkins </a:t>
            </a:r>
            <a:r>
              <a:rPr lang="en-US" dirty="0" err="1" smtClean="0"/>
              <a:t>Github</a:t>
            </a:r>
            <a:r>
              <a:rPr lang="en-US" dirty="0" smtClean="0"/>
              <a:t> </a:t>
            </a:r>
            <a:r>
              <a:rPr lang="en-US" dirty="0" err="1" smtClean="0"/>
              <a:t>plugin</a:t>
            </a:r>
            <a:r>
              <a:rPr lang="en-US" dirty="0" smtClean="0"/>
              <a:t>.</a:t>
            </a:r>
          </a:p>
          <a:p>
            <a:pPr lvl="0"/>
            <a:endParaRPr lang="en-US" dirty="0" smtClean="0"/>
          </a:p>
          <a:p>
            <a:pPr lvl="0"/>
            <a:r>
              <a:rPr lang="en-US" dirty="0" smtClean="0"/>
              <a:t>  The Pull Request Tester </a:t>
            </a:r>
            <a:r>
              <a:rPr lang="en-US" dirty="0" err="1" smtClean="0"/>
              <a:t>plugin</a:t>
            </a:r>
            <a:r>
              <a:rPr lang="en-US" dirty="0" smtClean="0"/>
              <a:t> is available within CloudBees Jenkins Enterprise update center. CloudBees </a:t>
            </a:r>
            <a:r>
              <a:rPr lang="en-US" dirty="0" err="1" smtClean="0"/>
              <a:t>Git</a:t>
            </a:r>
            <a:r>
              <a:rPr lang="en-US" dirty="0" smtClean="0"/>
              <a:t> Validated merge </a:t>
            </a:r>
            <a:r>
              <a:rPr lang="en-US" dirty="0" err="1" smtClean="0"/>
              <a:t>plugin</a:t>
            </a:r>
            <a:r>
              <a:rPr lang="en-US" dirty="0" smtClean="0"/>
              <a:t> is required, as Jenkins </a:t>
            </a:r>
            <a:r>
              <a:rPr lang="en-US" dirty="0" err="1" smtClean="0"/>
              <a:t>Github</a:t>
            </a:r>
            <a:r>
              <a:rPr lang="en-US" dirty="0" smtClean="0"/>
              <a:t> </a:t>
            </a:r>
            <a:r>
              <a:rPr lang="en-US" dirty="0" err="1" smtClean="0"/>
              <a:t>plugin</a:t>
            </a:r>
            <a:endParaRPr/>
          </a:p>
        </p:txBody>
      </p:sp>
    </p:spTree>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sz="2000" dirty="0" smtClean="0"/>
              <a:t>  For full setup automation, credentials have to be configured in Jenkins global settings. </a:t>
            </a:r>
            <a:r>
              <a:rPr lang="en-US" sz="2000" dirty="0" err="1" smtClean="0"/>
              <a:t>Github</a:t>
            </a:r>
            <a:r>
              <a:rPr lang="en-US" sz="2000" dirty="0" smtClean="0"/>
              <a:t> API authentication require to create an access token. We recommend you create a dedicated pseudo-user on </a:t>
            </a:r>
            <a:r>
              <a:rPr lang="en-US" sz="2000" dirty="0" err="1" smtClean="0"/>
              <a:t>github</a:t>
            </a:r>
            <a:r>
              <a:rPr lang="en-US" sz="2000" dirty="0" smtClean="0"/>
              <a:t> to handle API interaction from Jenkins in </a:t>
            </a:r>
            <a:r>
              <a:rPr lang="en-US" sz="2000" dirty="0" err="1" smtClean="0"/>
              <a:t>Github</a:t>
            </a:r>
            <a:r>
              <a:rPr lang="en-US" sz="2000" dirty="0" smtClean="0"/>
              <a:t>, and have no interaction with actual developers profiles.</a:t>
            </a:r>
          </a:p>
          <a:p>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227500" cy="836099"/>
          </a:xfrm>
        </p:spPr>
        <p:txBody>
          <a:bodyPr/>
          <a:lstStyle/>
          <a:p>
            <a:r>
              <a:rPr lang="en" dirty="0" smtClean="0"/>
              <a:t>Where do we start?(cont.)</a:t>
            </a:r>
            <a:endParaRPr lang="en-US" dirty="0"/>
          </a:p>
        </p:txBody>
      </p:sp>
      <p:sp>
        <p:nvSpPr>
          <p:cNvPr id="3" name="Text Placeholder 2"/>
          <p:cNvSpPr>
            <a:spLocks noGrp="1"/>
          </p:cNvSpPr>
          <p:nvPr>
            <p:ph type="body" idx="1"/>
          </p:nvPr>
        </p:nvSpPr>
        <p:spPr>
          <a:xfrm>
            <a:off x="685800" y="1143000"/>
            <a:ext cx="8229600" cy="5486400"/>
          </a:xfrm>
        </p:spPr>
        <p:txBody>
          <a:bodyPr/>
          <a:lstStyle/>
          <a:p>
            <a:pPr>
              <a:buFont typeface="Arial" pitchFamily="34" charset="0"/>
              <a:buChar char="•"/>
            </a:pPr>
            <a:r>
              <a:rPr lang="en-US" dirty="0" smtClean="0"/>
              <a:t> Go to your GitHub profile page.</a:t>
            </a:r>
          </a:p>
          <a:p>
            <a:pPr>
              <a:buFont typeface="Arial" pitchFamily="34" charset="0"/>
              <a:buChar char="•"/>
            </a:pPr>
            <a:r>
              <a:rPr lang="en-US" dirty="0" smtClean="0"/>
              <a:t>In the left sidebar, click Applications.</a:t>
            </a:r>
          </a:p>
          <a:p>
            <a:pPr>
              <a:buFont typeface="Arial" pitchFamily="34" charset="0"/>
              <a:buChar char="•"/>
            </a:pPr>
            <a:r>
              <a:rPr lang="en-US" dirty="0" smtClean="0"/>
              <a:t>Click Generate new token.</a:t>
            </a:r>
          </a:p>
          <a:p>
            <a:pPr>
              <a:buFont typeface="Arial" pitchFamily="34" charset="0"/>
              <a:buChar char="•"/>
            </a:pPr>
            <a:r>
              <a:rPr lang="en-US" dirty="0" smtClean="0"/>
              <a:t>Give your token a descriptive name</a:t>
            </a:r>
          </a:p>
          <a:p>
            <a:pPr>
              <a:buFont typeface="Arial" pitchFamily="34" charset="0"/>
              <a:buChar char="•"/>
            </a:pPr>
            <a:r>
              <a:rPr lang="en-US" dirty="0" smtClean="0"/>
              <a:t>Select the scopes to grant to this token. Pull request tester </a:t>
            </a:r>
            <a:r>
              <a:rPr lang="en-US" dirty="0" err="1" smtClean="0"/>
              <a:t>plugin</a:t>
            </a:r>
            <a:r>
              <a:rPr lang="en-US" dirty="0" smtClean="0"/>
              <a:t> require permission to administer repository hooks and access repositories: repo, </a:t>
            </a:r>
            <a:r>
              <a:rPr lang="en-US" dirty="0" err="1" smtClean="0"/>
              <a:t>public_repo</a:t>
            </a:r>
            <a:r>
              <a:rPr lang="en-US" dirty="0" smtClean="0"/>
              <a:t>, </a:t>
            </a:r>
            <a:r>
              <a:rPr lang="en-US" dirty="0" err="1" smtClean="0"/>
              <a:t>admin:repo_hook</a:t>
            </a:r>
            <a:r>
              <a:rPr lang="en-US" dirty="0" smtClean="0"/>
              <a:t>, </a:t>
            </a:r>
            <a:r>
              <a:rPr lang="en-US" dirty="0" err="1" smtClean="0"/>
              <a:t>repo:status</a:t>
            </a:r>
            <a:r>
              <a:rPr lang="en-US" dirty="0" smtClean="0"/>
              <a:t>.</a:t>
            </a:r>
          </a:p>
          <a:p>
            <a:pPr>
              <a:buFont typeface="Arial" pitchFamily="34" charset="0"/>
              <a:buChar char="•"/>
            </a:pPr>
            <a:r>
              <a:rPr lang="en-US" dirty="0" smtClean="0"/>
              <a:t>Click Generate token.</a:t>
            </a:r>
          </a:p>
          <a:p>
            <a:pPr>
              <a:buFont typeface="Arial" pitchFamily="34" charset="0"/>
              <a:buChar char="•"/>
            </a:pPr>
            <a:r>
              <a:rPr lang="en-US" dirty="0" smtClean="0"/>
              <a:t>Copy the token to your clipboard. For security reasons, after you navigate off this page, no one will be able to see the token again</a:t>
            </a:r>
          </a:p>
          <a:p>
            <a:endParaRPr lang="en-US" sz="2000"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More on Linux native packages</a:t>
            </a:r>
          </a:p>
        </p:txBody>
      </p:sp>
      <p:sp>
        <p:nvSpPr>
          <p:cNvPr id="166" name="Shape 16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a:t>Based on stand-alone jenkins.war</a:t>
            </a:r>
          </a:p>
          <a:p>
            <a:pPr marL="914400" lvl="1" indent="-368300" rtl="0">
              <a:spcBef>
                <a:spcPts val="0"/>
              </a:spcBef>
              <a:buClr>
                <a:schemeClr val="dk1"/>
              </a:buClr>
              <a:buSzPct val="78571"/>
              <a:buFont typeface="Courier New"/>
              <a:buChar char="o"/>
            </a:pPr>
            <a:r>
              <a:rPr lang="en"/>
              <a:t>Uses an embedded application server</a:t>
            </a:r>
          </a:p>
          <a:p>
            <a:pPr marL="0" lvl="0" rtl="0">
              <a:spcBef>
                <a:spcPts val="0"/>
              </a:spcBef>
              <a:buNone/>
            </a:pPr>
            <a:endParaRPr/>
          </a:p>
          <a:p>
            <a:pPr marL="457200" lvl="0" indent="-406400" rtl="0">
              <a:spcBef>
                <a:spcPts val="0"/>
              </a:spcBef>
              <a:buClr>
                <a:schemeClr val="dk1"/>
              </a:buClr>
              <a:buSzPct val="100000"/>
              <a:buFont typeface="Arial"/>
              <a:buChar char="●"/>
            </a:pPr>
            <a:r>
              <a:rPr lang="en"/>
              <a:t>Benefits</a:t>
            </a:r>
          </a:p>
          <a:p>
            <a:pPr marL="914400" lvl="1" indent="-368300" rtl="0">
              <a:spcBef>
                <a:spcPts val="0"/>
              </a:spcBef>
              <a:buClr>
                <a:schemeClr val="dk1"/>
              </a:buClr>
              <a:buSzPct val="78571"/>
              <a:buFont typeface="Courier New"/>
              <a:buChar char="o"/>
            </a:pPr>
            <a:r>
              <a:rPr lang="en"/>
              <a:t>Create jenkins users, set up </a:t>
            </a:r>
            <a:r>
              <a:rPr lang="en" sz="1400">
                <a:latin typeface="Courier New"/>
                <a:ea typeface="Courier New"/>
                <a:cs typeface="Courier New"/>
                <a:sym typeface="Courier New"/>
              </a:rPr>
              <a:t>/etc/init.d</a:t>
            </a:r>
          </a:p>
          <a:p>
            <a:pPr marL="914400" lvl="1" indent="-368300" rtl="0">
              <a:spcBef>
                <a:spcPts val="0"/>
              </a:spcBef>
              <a:buClr>
                <a:schemeClr val="dk1"/>
              </a:buClr>
              <a:buSzPct val="78571"/>
              <a:buFont typeface="Courier New"/>
              <a:buChar char="o"/>
            </a:pPr>
            <a:r>
              <a:rPr lang="en"/>
              <a:t>Configuration files follow native conventions</a:t>
            </a:r>
          </a:p>
          <a:p>
            <a:pPr marL="914400" lvl="1" indent="-368300" rtl="0">
              <a:spcBef>
                <a:spcPts val="0"/>
              </a:spcBef>
              <a:buClr>
                <a:schemeClr val="dk1"/>
              </a:buClr>
              <a:buSzPct val="78571"/>
              <a:buFont typeface="Courier New"/>
              <a:buChar char="o"/>
            </a:pPr>
            <a:r>
              <a:rPr lang="en"/>
              <a:t>Log rotation</a:t>
            </a:r>
          </a:p>
          <a:p>
            <a:pPr marL="0" lvl="0" indent="0" rtl="0">
              <a:spcBef>
                <a:spcPts val="0"/>
              </a:spcBef>
              <a:buNone/>
            </a:pPr>
            <a:endParaRPr/>
          </a:p>
          <a:p>
            <a:pPr marL="457200" lvl="0" indent="-406400" rtl="0">
              <a:spcBef>
                <a:spcPts val="0"/>
              </a:spcBef>
              <a:buClr>
                <a:schemeClr val="dk1"/>
              </a:buClr>
              <a:buSzPct val="100000"/>
              <a:buFont typeface="Arial"/>
              <a:buChar char="●"/>
            </a:pPr>
            <a:r>
              <a:rPr lang="en"/>
              <a:t>Where are files</a:t>
            </a:r>
          </a:p>
          <a:p>
            <a:pPr marL="914400" lvl="1" indent="-368300" rtl="0">
              <a:spcBef>
                <a:spcPts val="0"/>
              </a:spcBef>
              <a:buClr>
                <a:schemeClr val="dk1"/>
              </a:buClr>
              <a:buSzPct val="78571"/>
              <a:buFont typeface="Courier New"/>
              <a:buChar char="o"/>
            </a:pPr>
            <a:r>
              <a:rPr lang="en"/>
              <a:t>Settings in </a:t>
            </a:r>
            <a:r>
              <a:rPr lang="en" sz="1400">
                <a:latin typeface="Courier New"/>
                <a:ea typeface="Courier New"/>
                <a:cs typeface="Courier New"/>
                <a:sym typeface="Courier New"/>
              </a:rPr>
              <a:t>/etc/default/jenkins</a:t>
            </a:r>
            <a:r>
              <a:rPr lang="en"/>
              <a:t> or </a:t>
            </a:r>
            <a:r>
              <a:rPr lang="en" sz="1400">
                <a:latin typeface="Courier New"/>
                <a:ea typeface="Courier New"/>
                <a:cs typeface="Courier New"/>
                <a:sym typeface="Courier New"/>
              </a:rPr>
              <a:t>/etc/sysconfig/jenkins</a:t>
            </a:r>
          </a:p>
          <a:p>
            <a:pPr marL="914400" lvl="1" indent="-368300" rtl="0">
              <a:spcBef>
                <a:spcPts val="0"/>
              </a:spcBef>
              <a:buClr>
                <a:schemeClr val="dk1"/>
              </a:buClr>
              <a:buSzPct val="157142"/>
              <a:buFont typeface="Courier New"/>
              <a:buChar char="o"/>
            </a:pPr>
            <a:r>
              <a:rPr lang="en" sz="1400">
                <a:latin typeface="Courier New"/>
                <a:ea typeface="Courier New"/>
                <a:cs typeface="Courier New"/>
                <a:sym typeface="Courier New"/>
              </a:rPr>
              <a:t>JENKINS_HOME</a:t>
            </a:r>
            <a:r>
              <a:rPr lang="en"/>
              <a:t> defaults to </a:t>
            </a:r>
            <a:r>
              <a:rPr lang="en" sz="1400">
                <a:latin typeface="Courier New"/>
                <a:ea typeface="Courier New"/>
                <a:cs typeface="Courier New"/>
                <a:sym typeface="Courier New"/>
              </a:rPr>
              <a:t>/var/lib/jenkins</a:t>
            </a:r>
          </a:p>
        </p:txBody>
      </p:sp>
    </p:spTree>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dirty="0" smtClean="0"/>
              <a:t>  Configure your access token in Jenkins and validate </a:t>
            </a:r>
            <a:r>
              <a:rPr lang="en-US" dirty="0" err="1" smtClean="0"/>
              <a:t>Github</a:t>
            </a:r>
            <a:r>
              <a:rPr lang="en-US" dirty="0" smtClean="0"/>
              <a:t> API access.</a:t>
            </a:r>
            <a:endParaRPr lang="en-US" dirty="0"/>
          </a:p>
        </p:txBody>
      </p:sp>
      <p:pic>
        <p:nvPicPr>
          <p:cNvPr id="1026" name="Picture 2" descr="C:\Users\e2esystem\Downloads\global-config.png"/>
          <p:cNvPicPr>
            <a:picLocks noChangeAspect="1" noChangeArrowheads="1"/>
          </p:cNvPicPr>
          <p:nvPr/>
        </p:nvPicPr>
        <p:blipFill>
          <a:blip r:embed="rId2"/>
          <a:srcRect/>
          <a:stretch>
            <a:fillRect/>
          </a:stretch>
        </p:blipFill>
        <p:spPr bwMode="auto">
          <a:xfrm>
            <a:off x="762000" y="2895600"/>
            <a:ext cx="7620000" cy="2905125"/>
          </a:xfrm>
          <a:prstGeom prst="rect">
            <a:avLst/>
          </a:prstGeom>
          <a:noFill/>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dirty="0" smtClean="0"/>
              <a:t>Plugin introduce a new trigger option to Jenkins jobs, "Build pull requests to the repository". This option only makes sense if the job is building a project using a </a:t>
            </a:r>
            <a:r>
              <a:rPr lang="en-US" dirty="0" err="1" smtClean="0"/>
              <a:t>Github</a:t>
            </a:r>
            <a:r>
              <a:rPr lang="en-US" dirty="0" smtClean="0"/>
              <a:t> repository as SCM. Selecting this option will automatically register a web hook on </a:t>
            </a:r>
            <a:r>
              <a:rPr lang="en-US" dirty="0" err="1" smtClean="0"/>
              <a:t>Github</a:t>
            </a:r>
            <a:r>
              <a:rPr lang="en-US" dirty="0" smtClean="0"/>
              <a:t> so Jenkins get notified when pull-requests are created/updated.</a:t>
            </a:r>
          </a:p>
          <a:p>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a:xfrm>
            <a:off x="599831" y="1691866"/>
            <a:ext cx="8226599" cy="5013734"/>
          </a:xfrm>
        </p:spPr>
        <p:txBody>
          <a:bodyPr/>
          <a:lstStyle/>
          <a:p>
            <a:r>
              <a:rPr lang="en-US" dirty="0" smtClean="0"/>
              <a:t>Pull Request tester </a:t>
            </a:r>
            <a:r>
              <a:rPr lang="en-US" dirty="0" err="1" smtClean="0"/>
              <a:t>plugin</a:t>
            </a:r>
            <a:r>
              <a:rPr lang="en-US" dirty="0" smtClean="0"/>
              <a:t> relies on </a:t>
            </a:r>
            <a:r>
              <a:rPr lang="en-US" dirty="0" err="1" smtClean="0"/>
              <a:t>git</a:t>
            </a:r>
            <a:r>
              <a:rPr lang="en-US" dirty="0" smtClean="0"/>
              <a:t> validated merge, so this option has to be enabled as well, even if you don’t use this feature by yourself.</a:t>
            </a:r>
          </a:p>
          <a:p>
            <a:r>
              <a:rPr lang="en-US" dirty="0" smtClean="0"/>
              <a:t>As a pull-request is opened on GitHub repository, Jenkins will trigger a build and report result in GitHub UI as "commit status" (a note associated to the latest commit of the pull-request). Any update to the pull request (new commit pushed, or amendment to existing commits in pull-request) will trigger another build and update the commit status</a:t>
            </a:r>
          </a:p>
          <a:p>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b="1" dirty="0" smtClean="0"/>
              <a:t>Setting up Pull-Request Builder for GitHub</a:t>
            </a:r>
            <a:endParaRPr lang="en" dirty="0"/>
          </a:p>
        </p:txBody>
      </p:sp>
    </p:spTree>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Custom Update Centers</a:t>
            </a:r>
          </a:p>
        </p:txBody>
      </p:sp>
    </p:spTree>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a </a:t>
            </a:r>
            <a:r>
              <a:rPr lang="en" sz="3200" dirty="0">
                <a:solidFill>
                  <a:srgbClr val="E15200"/>
                </a:solidFill>
              </a:rPr>
              <a:t>Jenkins Update Center?</a:t>
            </a:r>
          </a:p>
        </p:txBody>
      </p:sp>
      <p:pic>
        <p:nvPicPr>
          <p:cNvPr id="89" name="Shape 89"/>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90" name="Shape 90"/>
          <p:cNvPicPr preferRelativeResize="0"/>
          <p:nvPr/>
        </p:nvPicPr>
        <p:blipFill>
          <a:blip r:embed="rId4">
            <a:alphaModFix/>
          </a:blip>
          <a:stretch>
            <a:fillRect/>
          </a:stretch>
        </p:blipFill>
        <p:spPr>
          <a:xfrm>
            <a:off x="3852700" y="2865350"/>
            <a:ext cx="4524375" cy="3286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a </a:t>
            </a:r>
            <a:r>
              <a:rPr lang="en" sz="3200" dirty="0">
                <a:solidFill>
                  <a:srgbClr val="E15200"/>
                </a:solidFill>
              </a:rPr>
              <a:t>Jenkins Update Center?</a:t>
            </a:r>
          </a:p>
        </p:txBody>
      </p:sp>
      <p:pic>
        <p:nvPicPr>
          <p:cNvPr id="96" name="Shape 96"/>
          <p:cNvPicPr preferRelativeResize="0"/>
          <p:nvPr/>
        </p:nvPicPr>
        <p:blipFill>
          <a:blip r:embed="rId3">
            <a:alphaModFix/>
          </a:blip>
          <a:stretch>
            <a:fillRect/>
          </a:stretch>
        </p:blipFill>
        <p:spPr>
          <a:xfrm>
            <a:off x="599075" y="1620050"/>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02" name="Shape 102"/>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08" name="Shape 108"/>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109" name="Shape 109"/>
          <p:cNvPicPr preferRelativeResize="0"/>
          <p:nvPr/>
        </p:nvPicPr>
        <p:blipFill>
          <a:blip r:embed="rId4">
            <a:alphaModFix/>
          </a:blip>
          <a:stretch>
            <a:fillRect/>
          </a:stretch>
        </p:blipFill>
        <p:spPr>
          <a:xfrm>
            <a:off x="1619250" y="4083975"/>
            <a:ext cx="5905500" cy="13620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15" name="Shape 115"/>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solidFill>
                  <a:schemeClr val="accent3"/>
                </a:solidFill>
              </a:rPr>
              <a:t>Installing Jenkins on Windows</a:t>
            </a:r>
          </a:p>
        </p:txBody>
      </p:sp>
      <p:sp>
        <p:nvSpPr>
          <p:cNvPr id="172" name="Shape 17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a:t>Run either:</a:t>
            </a:r>
          </a:p>
          <a:p>
            <a:pPr marL="914400" marR="0" lvl="1" indent="-368300" algn="l" rtl="0">
              <a:lnSpc>
                <a:spcPct val="100000"/>
              </a:lnSpc>
              <a:spcBef>
                <a:spcPts val="0"/>
              </a:spcBef>
              <a:spcAft>
                <a:spcPts val="0"/>
              </a:spcAft>
              <a:buClr>
                <a:schemeClr val="dk1"/>
              </a:buClr>
              <a:buSzPct val="122222"/>
              <a:buFont typeface="Courier New"/>
              <a:buChar char="o"/>
            </a:pPr>
            <a:r>
              <a:rPr lang="en" sz="1800">
                <a:latin typeface="Courier New"/>
                <a:ea typeface="Courier New"/>
                <a:cs typeface="Courier New"/>
                <a:sym typeface="Courier New"/>
              </a:rPr>
              <a:t>setup.exe</a:t>
            </a:r>
          </a:p>
          <a:p>
            <a:pPr marL="914400" marR="0" lvl="1" indent="-368300" algn="l" rtl="0">
              <a:lnSpc>
                <a:spcPct val="100000"/>
              </a:lnSpc>
              <a:spcBef>
                <a:spcPts val="0"/>
              </a:spcBef>
              <a:spcAft>
                <a:spcPts val="0"/>
              </a:spcAft>
              <a:buClr>
                <a:schemeClr val="dk1"/>
              </a:buClr>
              <a:buSzPct val="122222"/>
              <a:buFont typeface="Courier New"/>
              <a:buChar char="o"/>
            </a:pPr>
            <a:r>
              <a:rPr lang="en" sz="1800">
                <a:latin typeface="Courier New"/>
                <a:ea typeface="Courier New"/>
                <a:cs typeface="Courier New"/>
                <a:sym typeface="Courier New"/>
              </a:rPr>
              <a:t>jenkins.msi</a:t>
            </a:r>
            <a:r>
              <a:rPr lang="en"/>
              <a:t> if .NET 2.0 runtime is already available</a:t>
            </a:r>
          </a:p>
          <a:p>
            <a:pPr marL="0" marR="0" lvl="0" algn="l" rtl="0">
              <a:lnSpc>
                <a:spcPct val="100000"/>
              </a:lnSpc>
              <a:spcBef>
                <a:spcPts val="0"/>
              </a:spcBef>
              <a:spcAft>
                <a:spcPts val="0"/>
              </a:spcAft>
              <a:buNone/>
            </a:pPr>
            <a:endParaRPr/>
          </a:p>
          <a:p>
            <a:pPr marL="457200" marR="0" lvl="0" indent="-406400" algn="l" rtl="0">
              <a:lnSpc>
                <a:spcPct val="100000"/>
              </a:lnSpc>
              <a:spcBef>
                <a:spcPts val="0"/>
              </a:spcBef>
              <a:spcAft>
                <a:spcPts val="0"/>
              </a:spcAft>
              <a:buClr>
                <a:schemeClr val="dk1"/>
              </a:buClr>
              <a:buSzPct val="100000"/>
              <a:buFont typeface="Arial"/>
              <a:buChar char="●"/>
            </a:pPr>
            <a:r>
              <a:rPr lang="en"/>
              <a:t>Install Jenkins as a Windows service</a:t>
            </a:r>
          </a:p>
          <a:p>
            <a:pPr marL="914400" marR="0" lvl="1" indent="-368300" algn="l" rtl="0">
              <a:lnSpc>
                <a:spcPct val="100000"/>
              </a:lnSpc>
              <a:spcBef>
                <a:spcPts val="0"/>
              </a:spcBef>
              <a:spcAft>
                <a:spcPts val="0"/>
              </a:spcAft>
              <a:buClr>
                <a:schemeClr val="dk1"/>
              </a:buClr>
              <a:buSzPct val="78571"/>
              <a:buFont typeface="Courier New"/>
              <a:buChar char="o"/>
            </a:pPr>
            <a:r>
              <a:rPr lang="en"/>
              <a:t>All the files go into </a:t>
            </a:r>
            <a:r>
              <a:rPr lang="en" sz="1800">
                <a:latin typeface="Courier New"/>
                <a:ea typeface="Courier New"/>
                <a:cs typeface="Courier New"/>
                <a:sym typeface="Courier New"/>
              </a:rPr>
              <a:t>$JENKINS_HOME</a:t>
            </a:r>
          </a:p>
          <a:p>
            <a:pPr marL="0" marR="0" lvl="0" algn="l" rtl="0">
              <a:lnSpc>
                <a:spcPct val="100000"/>
              </a:lnSpc>
              <a:spcBef>
                <a:spcPts val="0"/>
              </a:spcBef>
              <a:spcAft>
                <a:spcPts val="0"/>
              </a:spcAft>
              <a:buNone/>
            </a:pPr>
            <a:endParaRPr/>
          </a:p>
          <a:p>
            <a:pPr marL="457200" marR="0" lvl="0" indent="-406400" algn="l" rtl="0">
              <a:lnSpc>
                <a:spcPct val="100000"/>
              </a:lnSpc>
              <a:spcBef>
                <a:spcPts val="0"/>
              </a:spcBef>
              <a:spcAft>
                <a:spcPts val="0"/>
              </a:spcAft>
              <a:buClr>
                <a:schemeClr val="dk1"/>
              </a:buClr>
              <a:buSzPct val="100000"/>
              <a:buFont typeface="Arial"/>
              <a:buChar char="●"/>
            </a:pPr>
            <a:r>
              <a:rPr lang="en"/>
              <a:t>Config file is in </a:t>
            </a:r>
            <a:r>
              <a:rPr lang="en" sz="1800">
                <a:latin typeface="Courier New"/>
                <a:ea typeface="Courier New"/>
                <a:cs typeface="Courier New"/>
                <a:sym typeface="Courier New"/>
              </a:rPr>
              <a:t>$JENKINS_HOME/jenkins.xml</a:t>
            </a:r>
          </a:p>
          <a:p>
            <a:pPr marL="914400" marR="0" lvl="1" indent="-406400" algn="l" rtl="0">
              <a:lnSpc>
                <a:spcPct val="100000"/>
              </a:lnSpc>
              <a:spcBef>
                <a:spcPts val="0"/>
              </a:spcBef>
              <a:spcAft>
                <a:spcPts val="0"/>
              </a:spcAft>
              <a:buClr>
                <a:schemeClr val="dk1"/>
              </a:buClr>
              <a:buSzPct val="100000"/>
              <a:buFont typeface="Courier New"/>
              <a:buChar char="o"/>
            </a:pPr>
            <a:r>
              <a:rPr lang="en"/>
              <a:t>Beware! It gets overwritten</a:t>
            </a:r>
          </a:p>
        </p:txBody>
      </p:sp>
    </p:spTree>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21" name="Shape 121"/>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122" name="Shape 122"/>
          <p:cNvPicPr preferRelativeResize="0"/>
          <p:nvPr/>
        </p:nvPicPr>
        <p:blipFill>
          <a:blip r:embed="rId4">
            <a:alphaModFix/>
          </a:blip>
          <a:stretch>
            <a:fillRect/>
          </a:stretch>
        </p:blipFill>
        <p:spPr>
          <a:xfrm>
            <a:off x="4226275" y="3879375"/>
            <a:ext cx="3552825" cy="1828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28" name="Shape 128"/>
          <p:cNvPicPr preferRelativeResize="0"/>
          <p:nvPr/>
        </p:nvPicPr>
        <p:blipFill>
          <a:blip r:embed="rId3">
            <a:alphaModFix/>
          </a:blip>
          <a:stretch>
            <a:fillRect/>
          </a:stretch>
        </p:blipFill>
        <p:spPr>
          <a:xfrm>
            <a:off x="599075" y="1700212"/>
            <a:ext cx="6410325" cy="3457575"/>
          </a:xfrm>
          <a:prstGeom prst="rect">
            <a:avLst/>
          </a:prstGeom>
          <a:noFill/>
          <a:ln>
            <a:noFill/>
          </a:ln>
        </p:spPr>
      </p:pic>
      <p:pic>
        <p:nvPicPr>
          <p:cNvPr id="129" name="Shape 129"/>
          <p:cNvPicPr preferRelativeResize="0"/>
          <p:nvPr/>
        </p:nvPicPr>
        <p:blipFill>
          <a:blip r:embed="rId4">
            <a:alphaModFix/>
          </a:blip>
          <a:stretch>
            <a:fillRect/>
          </a:stretch>
        </p:blipFill>
        <p:spPr>
          <a:xfrm>
            <a:off x="1671637" y="2669675"/>
            <a:ext cx="5800725" cy="2371725"/>
          </a:xfrm>
          <a:prstGeom prst="rect">
            <a:avLst/>
          </a:prstGeom>
          <a:noFill/>
          <a:ln>
            <a:noFill/>
          </a:ln>
        </p:spPr>
      </p:pic>
      <p:pic>
        <p:nvPicPr>
          <p:cNvPr id="130" name="Shape 130"/>
          <p:cNvPicPr preferRelativeResize="0"/>
          <p:nvPr/>
        </p:nvPicPr>
        <p:blipFill>
          <a:blip r:embed="rId5">
            <a:alphaModFix/>
          </a:blip>
          <a:stretch>
            <a:fillRect/>
          </a:stretch>
        </p:blipFill>
        <p:spPr>
          <a:xfrm>
            <a:off x="1600475" y="5000125"/>
            <a:ext cx="2447925" cy="485775"/>
          </a:xfrm>
          <a:prstGeom prst="rect">
            <a:avLst/>
          </a:prstGeom>
          <a:noFill/>
          <a:ln>
            <a:noFill/>
          </a:ln>
        </p:spPr>
      </p:pic>
      <p:pic>
        <p:nvPicPr>
          <p:cNvPr id="131" name="Shape 131"/>
          <p:cNvPicPr preferRelativeResize="0"/>
          <p:nvPr/>
        </p:nvPicPr>
        <p:blipFill>
          <a:blip r:embed="rId6">
            <a:alphaModFix/>
          </a:blip>
          <a:stretch>
            <a:fillRect/>
          </a:stretch>
        </p:blipFill>
        <p:spPr>
          <a:xfrm>
            <a:off x="6298800" y="4244075"/>
            <a:ext cx="2009775" cy="2857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37" name="Shape 137"/>
          <p:cNvPicPr preferRelativeResize="0"/>
          <p:nvPr/>
        </p:nvPicPr>
        <p:blipFill>
          <a:blip r:embed="rId3">
            <a:alphaModFix/>
          </a:blip>
          <a:stretch>
            <a:fillRect/>
          </a:stretch>
        </p:blipFill>
        <p:spPr>
          <a:xfrm>
            <a:off x="643550" y="2041275"/>
            <a:ext cx="6410325" cy="1885950"/>
          </a:xfrm>
          <a:prstGeom prst="rect">
            <a:avLst/>
          </a:prstGeom>
          <a:noFill/>
          <a:ln>
            <a:noFill/>
          </a:ln>
        </p:spPr>
      </p:pic>
      <p:pic>
        <p:nvPicPr>
          <p:cNvPr id="138" name="Shape 138"/>
          <p:cNvPicPr preferRelativeResize="0"/>
          <p:nvPr/>
        </p:nvPicPr>
        <p:blipFill>
          <a:blip r:embed="rId4">
            <a:alphaModFix/>
          </a:blip>
          <a:stretch>
            <a:fillRect/>
          </a:stretch>
        </p:blipFill>
        <p:spPr>
          <a:xfrm>
            <a:off x="1464800" y="4021700"/>
            <a:ext cx="6496050" cy="2495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a:t>
            </a:r>
            <a:r>
              <a:rPr lang="en" sz="3200">
                <a:solidFill>
                  <a:srgbClr val="E15200"/>
                </a:solidFill>
              </a:rPr>
              <a:t>manageability</a:t>
            </a:r>
          </a:p>
        </p:txBody>
      </p:sp>
      <p:pic>
        <p:nvPicPr>
          <p:cNvPr id="144" name="Shape 144"/>
          <p:cNvPicPr preferRelativeResize="0"/>
          <p:nvPr/>
        </p:nvPicPr>
        <p:blipFill>
          <a:blip r:embed="rId3">
            <a:alphaModFix/>
          </a:blip>
          <a:stretch>
            <a:fillRect/>
          </a:stretch>
        </p:blipFill>
        <p:spPr>
          <a:xfrm>
            <a:off x="599075" y="1762375"/>
            <a:ext cx="6010275" cy="3638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50" name="Shape 150"/>
          <p:cNvPicPr preferRelativeResize="0"/>
          <p:nvPr/>
        </p:nvPicPr>
        <p:blipFill>
          <a:blip r:embed="rId3">
            <a:alphaModFix/>
          </a:blip>
          <a:stretch>
            <a:fillRect/>
          </a:stretch>
        </p:blipFill>
        <p:spPr>
          <a:xfrm>
            <a:off x="599075" y="1670075"/>
            <a:ext cx="6010275" cy="3733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56" name="Shape 156"/>
          <p:cNvPicPr preferRelativeResize="0"/>
          <p:nvPr/>
        </p:nvPicPr>
        <p:blipFill>
          <a:blip r:embed="rId3">
            <a:alphaModFix/>
          </a:blip>
          <a:stretch>
            <a:fillRect/>
          </a:stretch>
        </p:blipFill>
        <p:spPr>
          <a:xfrm>
            <a:off x="599075" y="1459950"/>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62" name="Shape 162"/>
          <p:cNvPicPr preferRelativeResize="0"/>
          <p:nvPr/>
        </p:nvPicPr>
        <p:blipFill>
          <a:blip r:embed="rId3">
            <a:alphaModFix/>
          </a:blip>
          <a:stretch>
            <a:fillRect/>
          </a:stretch>
        </p:blipFill>
        <p:spPr>
          <a:xfrm>
            <a:off x="599075" y="1704975"/>
            <a:ext cx="618172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68" name="Shape 168"/>
          <p:cNvPicPr preferRelativeResize="0"/>
          <p:nvPr/>
        </p:nvPicPr>
        <p:blipFill>
          <a:blip r:embed="rId3">
            <a:alphaModFix/>
          </a:blip>
          <a:stretch>
            <a:fillRect/>
          </a:stretch>
        </p:blipFill>
        <p:spPr>
          <a:xfrm>
            <a:off x="552675" y="1704975"/>
            <a:ext cx="6496050"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74" name="Shape 174"/>
          <p:cNvPicPr preferRelativeResize="0"/>
          <p:nvPr/>
        </p:nvPicPr>
        <p:blipFill>
          <a:blip r:embed="rId3">
            <a:alphaModFix/>
          </a:blip>
          <a:stretch>
            <a:fillRect/>
          </a:stretch>
        </p:blipFill>
        <p:spPr>
          <a:xfrm>
            <a:off x="599075" y="1676400"/>
            <a:ext cx="6343650" cy="3505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a custom update center</a:t>
            </a:r>
          </a:p>
        </p:txBody>
      </p:sp>
      <p:sp>
        <p:nvSpPr>
          <p:cNvPr id="3" name="Rectangle 2"/>
          <p:cNvSpPr/>
          <p:nvPr/>
        </p:nvSpPr>
        <p:spPr>
          <a:xfrm>
            <a:off x="2767660" y="3275112"/>
            <a:ext cx="3608680" cy="307777"/>
          </a:xfrm>
          <a:prstGeom prst="rect">
            <a:avLst/>
          </a:prstGeom>
        </p:spPr>
        <p:txBody>
          <a:bodyPr wrap="none">
            <a:spAutoFit/>
          </a:bodyPr>
          <a:lstStyle/>
          <a:p>
            <a:r>
              <a:rPr lang="en-US" dirty="0" smtClean="0"/>
              <a:t>[Admin] Custom Update Center Plugin.pptx</a:t>
            </a:r>
            <a:endParaRPr lang="en-US"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Other installers</a:t>
            </a:r>
          </a:p>
        </p:txBody>
      </p:sp>
      <p:sp>
        <p:nvSpPr>
          <p:cNvPr id="178" name="Shape 17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MacOSX</a:t>
            </a:r>
          </a:p>
          <a:p>
            <a:pPr marL="914400" lvl="1" indent="-368300" rtl="0">
              <a:spcBef>
                <a:spcPts val="0"/>
              </a:spcBef>
              <a:buClr>
                <a:schemeClr val="dk1"/>
              </a:buClr>
              <a:buSzPct val="78571"/>
              <a:buFont typeface="Courier New"/>
              <a:buChar char="o"/>
            </a:pPr>
            <a:r>
              <a:rPr lang="en"/>
              <a:t>pkg file that sets up Jenkins for auto-start upon boot</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NIO SSH Slaves</a:t>
            </a:r>
            <a:endParaRPr lang="en-US" b="1" dirty="0"/>
          </a:p>
        </p:txBody>
      </p:sp>
    </p:spTree>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What is </a:t>
            </a:r>
            <a:r>
              <a:rPr lang="en-US" dirty="0" smtClean="0"/>
              <a:t>NIO SSH Slaves</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NIO SSH Slaves </a:t>
            </a:r>
            <a:r>
              <a:rPr lang="en-US" dirty="0" err="1" smtClean="0"/>
              <a:t>plugin</a:t>
            </a:r>
            <a:r>
              <a:rPr lang="en-US" dirty="0" smtClean="0"/>
              <a:t> is an alternative SSH slave connector that uses a Non-Blocking I/O architecture. This alternative connector shows different scalability properties from the standard SSH slave connector</a:t>
            </a:r>
            <a:endParaRPr/>
          </a:p>
        </p:txBody>
      </p:sp>
    </p:spTree>
  </p:cSld>
  <p:clrMapOvr>
    <a:masterClrMapping/>
  </p:clrMapOvr>
  <p:transition spd="slow">
    <p:cu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a:t>
            </a:r>
            <a:endParaRPr lang="en-US" dirty="0"/>
          </a:p>
        </p:txBody>
      </p:sp>
      <p:sp>
        <p:nvSpPr>
          <p:cNvPr id="3" name="Text Placeholder 2"/>
          <p:cNvSpPr>
            <a:spLocks noGrp="1"/>
          </p:cNvSpPr>
          <p:nvPr>
            <p:ph type="body" idx="1"/>
          </p:nvPr>
        </p:nvSpPr>
        <p:spPr/>
        <p:txBody>
          <a:bodyPr/>
          <a:lstStyle/>
          <a:p>
            <a:r>
              <a:rPr lang="en-US" dirty="0" smtClean="0"/>
              <a:t>There are three main differences in scalability characteristics:</a:t>
            </a:r>
          </a:p>
          <a:p>
            <a:pPr>
              <a:buFont typeface="Arial" pitchFamily="34" charset="0"/>
              <a:buChar char="•"/>
            </a:pPr>
            <a:r>
              <a:rPr lang="en-US" dirty="0" smtClean="0"/>
              <a:t>  The Non-blocking I/O connector limits the number of threads that are used to maintain the SSH channel. Thus when there are a large number of channels (i.e. many SSH slaves) the Non-blocking connector will use less threads and consequently the Jenkins UI will remain more responsive than with the standard SSH slave connector.</a:t>
            </a:r>
          </a:p>
          <a:p>
            <a:endParaRPr lang="en-US" dirty="0" smtClean="0"/>
          </a:p>
          <a:p>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Slaves(Cont.)</a:t>
            </a:r>
            <a:endParaRPr lang="en-US" dirty="0"/>
          </a:p>
        </p:txBody>
      </p:sp>
      <p:sp>
        <p:nvSpPr>
          <p:cNvPr id="3" name="Text Placeholder 2"/>
          <p:cNvSpPr>
            <a:spLocks noGrp="1"/>
          </p:cNvSpPr>
          <p:nvPr>
            <p:ph type="body" idx="1"/>
          </p:nvPr>
        </p:nvSpPr>
        <p:spPr/>
        <p:txBody>
          <a:bodyPr/>
          <a:lstStyle/>
          <a:p>
            <a:pPr>
              <a:buFont typeface="Arial" pitchFamily="34" charset="0"/>
              <a:buChar char="•"/>
            </a:pPr>
            <a:r>
              <a:rPr lang="en-US" dirty="0" smtClean="0"/>
              <a:t> When the Non-blocking I/O connector requires more CPU resources than are available, it responds by applying back-pressure to the channels generating the load. This allows the system to remain responsive at a consequence of increasing build times. It is important to note that under this type of load the traditional SSH slave connector typically has lost the connection with a corresponding build failure.</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Slaves(Cont.)</a:t>
            </a:r>
            <a:endParaRPr lang="en-US" dirty="0"/>
          </a:p>
        </p:txBody>
      </p:sp>
      <p:sp>
        <p:nvSpPr>
          <p:cNvPr id="3" name="Text Placeholder 2"/>
          <p:cNvSpPr>
            <a:spLocks noGrp="1"/>
          </p:cNvSpPr>
          <p:nvPr>
            <p:ph type="body" idx="1"/>
          </p:nvPr>
        </p:nvSpPr>
        <p:spPr/>
        <p:txBody>
          <a:bodyPr/>
          <a:lstStyle/>
          <a:p>
            <a:pPr>
              <a:buFont typeface="Arial" pitchFamily="34" charset="0"/>
              <a:buChar char="•"/>
            </a:pPr>
            <a:r>
              <a:rPr lang="en-US" dirty="0" smtClean="0"/>
              <a:t> The Non-blocking I/O connector is optimized for reduced connection time. For example, it avoids copying the slave JAR file unless necessary; and by default it suppresses the logging of the slave environment.</a:t>
            </a:r>
          </a:p>
          <a:p>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What is </a:t>
            </a:r>
            <a:r>
              <a:rPr lang="en-US" dirty="0" smtClean="0"/>
              <a:t>NIO SSH Slaves(Cont.)</a:t>
            </a:r>
            <a:endParaRPr lang="en" dirty="0"/>
          </a:p>
        </p:txBody>
      </p:sp>
      <p:sp>
        <p:nvSpPr>
          <p:cNvPr id="101" name="Shape 101"/>
          <p:cNvSpPr txBox="1">
            <a:spLocks noGrp="1"/>
          </p:cNvSpPr>
          <p:nvPr>
            <p:ph type="body" idx="1"/>
          </p:nvPr>
        </p:nvSpPr>
        <p:spPr>
          <a:xfrm>
            <a:off x="599831" y="1691866"/>
            <a:ext cx="8226599" cy="4937534"/>
          </a:xfrm>
          <a:prstGeom prst="rect">
            <a:avLst/>
          </a:prstGeom>
        </p:spPr>
        <p:txBody>
          <a:bodyPr lIns="91425" tIns="91425" rIns="91425" bIns="91425" anchor="t" anchorCtr="0">
            <a:noAutofit/>
          </a:bodyPr>
          <a:lstStyle/>
          <a:p>
            <a:pPr lvl="0"/>
            <a:r>
              <a:rPr lang="en-US" dirty="0" smtClean="0"/>
              <a:t>  Another important technical note is that the SSH client library used in the Non-Blocking I/O connector currently only supports RSA and DSA key types and the maximum key size is determined by the JCE policy of the Jenkins Master’s JVM. Without installation of the unrestricted policy, the RSA key size will be limited to 2048 bits. Finally the Non-Blocking I/O connector currently does not support connecting to CYGWIN or other Microsoft Windows based SSH servers</a:t>
            </a:r>
            <a:endParaRPr/>
          </a:p>
        </p:txBody>
      </p:sp>
    </p:spTree>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a:t>
            </a:r>
            <a:r>
              <a:rPr lang="en-US" dirty="0" err="1" smtClean="0"/>
              <a:t>plugin</a:t>
            </a:r>
            <a:r>
              <a:rPr lang="en-US" dirty="0" smtClean="0"/>
              <a:t> adds an additional launch method: </a:t>
            </a:r>
            <a:r>
              <a:rPr lang="en-US" i="1" dirty="0" smtClean="0"/>
              <a:t>Launch slave agents on Unix machines via SSH (Non-blocking I/O)</a:t>
            </a:r>
            <a:r>
              <a:rPr lang="en-US" dirty="0" smtClean="0"/>
              <a:t> The configuration options are almost identical to those in the traditional SSH Slaves connector.</a:t>
            </a:r>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C:\Users\e2esystem\Downloads\configure.png"/>
          <p:cNvPicPr>
            <a:picLocks noChangeAspect="1" noChangeArrowheads="1"/>
          </p:cNvPicPr>
          <p:nvPr/>
        </p:nvPicPr>
        <p:blipFill>
          <a:blip r:embed="rId2"/>
          <a:srcRect/>
          <a:stretch>
            <a:fillRect/>
          </a:stretch>
        </p:blipFill>
        <p:spPr bwMode="auto">
          <a:xfrm>
            <a:off x="304801" y="1600200"/>
            <a:ext cx="7239000" cy="4711931"/>
          </a:xfrm>
          <a:prstGeom prst="rect">
            <a:avLst/>
          </a:prstGeom>
          <a:noFill/>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differences between the two </a:t>
            </a:r>
            <a:r>
              <a:rPr lang="en-US" dirty="0" err="1" smtClean="0"/>
              <a:t>plugins</a:t>
            </a:r>
            <a:r>
              <a:rPr lang="en-US" dirty="0" smtClean="0"/>
              <a:t> configuration parameters are as follows:</a:t>
            </a:r>
          </a:p>
          <a:p>
            <a:pPr>
              <a:buFont typeface="Arial" pitchFamily="34" charset="0"/>
              <a:buChar char="•"/>
            </a:pPr>
            <a:r>
              <a:rPr lang="en-US" dirty="0" smtClean="0"/>
              <a:t>  If specified, the </a:t>
            </a:r>
            <a:r>
              <a:rPr lang="en-US" i="1" dirty="0" smtClean="0"/>
              <a:t>Prefix Start Slave Command</a:t>
            </a:r>
            <a:r>
              <a:rPr lang="en-US" dirty="0" smtClean="0"/>
              <a:t> will be appended with a space character before being </a:t>
            </a:r>
            <a:r>
              <a:rPr lang="en-US" dirty="0" err="1" smtClean="0"/>
              <a:t>prepended</a:t>
            </a:r>
            <a:r>
              <a:rPr lang="en-US" dirty="0" smtClean="0"/>
              <a:t> to the start slave command. The traditional SSH Slaves connector requires that the user remember to end the prefix with a space or a semicolon in order to avoid breaking the slave launch command.</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Runtime requirements</a:t>
            </a:r>
          </a:p>
        </p:txBody>
      </p:sp>
      <p:sp>
        <p:nvSpPr>
          <p:cNvPr id="184" name="Shape 18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Supported JDKs</a:t>
            </a:r>
          </a:p>
          <a:p>
            <a:pPr marL="914400" lvl="1" indent="-368300" rtl="0">
              <a:spcBef>
                <a:spcPts val="0"/>
              </a:spcBef>
              <a:buClr>
                <a:schemeClr val="dk1"/>
              </a:buClr>
              <a:buSzPct val="78571"/>
              <a:buFont typeface="Courier New"/>
              <a:buChar char="o"/>
            </a:pPr>
            <a:r>
              <a:rPr lang="en"/>
              <a:t>OpenJDK 8 or Oracle JDK8</a:t>
            </a:r>
          </a:p>
          <a:p>
            <a:pPr marL="914400" lvl="1" indent="-368300" rtl="0">
              <a:spcBef>
                <a:spcPts val="0"/>
              </a:spcBef>
              <a:buClr>
                <a:schemeClr val="dk1"/>
              </a:buClr>
              <a:buSzPct val="78571"/>
              <a:buFont typeface="Courier New"/>
              <a:buChar char="o"/>
            </a:pPr>
            <a:r>
              <a:rPr lang="en"/>
              <a:t>Oracle JDK 7</a:t>
            </a:r>
          </a:p>
          <a:p>
            <a:pPr marL="0" lvl="0" rtl="0">
              <a:spcBef>
                <a:spcPts val="0"/>
              </a:spcBef>
              <a:buNone/>
            </a:pPr>
            <a:endParaRPr/>
          </a:p>
          <a:p>
            <a:pPr marL="457200" lvl="0" indent="-406400" rtl="0">
              <a:spcBef>
                <a:spcPts val="0"/>
              </a:spcBef>
              <a:buClr>
                <a:schemeClr val="dk1"/>
              </a:buClr>
              <a:buSzPct val="100000"/>
              <a:buFont typeface="Arial"/>
              <a:buChar char="●"/>
            </a:pPr>
            <a:r>
              <a:rPr lang="en"/>
              <a:t>Basic JVM Memory Sizing</a:t>
            </a:r>
          </a:p>
          <a:p>
            <a:pPr marL="914400" lvl="1" indent="-368300" rtl="0">
              <a:spcBef>
                <a:spcPts val="0"/>
              </a:spcBef>
              <a:buClr>
                <a:schemeClr val="dk1"/>
              </a:buClr>
              <a:buSzPct val="78571"/>
              <a:buFont typeface="Courier New"/>
              <a:buChar char="o"/>
            </a:pPr>
            <a:r>
              <a:rPr lang="en"/>
              <a:t>Heap size: </a:t>
            </a:r>
            <a:r>
              <a:rPr lang="en">
                <a:latin typeface="Courier New"/>
                <a:ea typeface="Courier New"/>
                <a:cs typeface="Courier New"/>
                <a:sym typeface="Courier New"/>
              </a:rPr>
              <a:t>-Xms2G -Xmx2G</a:t>
            </a:r>
          </a:p>
          <a:p>
            <a:pPr marL="914400" lvl="1" indent="-368300" rtl="0">
              <a:spcBef>
                <a:spcPts val="0"/>
              </a:spcBef>
              <a:buClr>
                <a:schemeClr val="dk1"/>
              </a:buClr>
              <a:buSzPct val="78571"/>
              <a:buFont typeface="Courier New"/>
              <a:buChar char="o"/>
            </a:pPr>
            <a:r>
              <a:rPr lang="en"/>
              <a:t>PermGen on JDK7: </a:t>
            </a:r>
            <a:r>
              <a:rPr lang="en">
                <a:latin typeface="Courier New"/>
                <a:ea typeface="Courier New"/>
                <a:cs typeface="Courier New"/>
                <a:sym typeface="Courier New"/>
              </a:rPr>
              <a:t>-XX:MaxPermSize=256m</a:t>
            </a:r>
          </a:p>
          <a:p>
            <a:pPr marL="914400" lvl="1" indent="-368300" rtl="0">
              <a:spcBef>
                <a:spcPts val="0"/>
              </a:spcBef>
              <a:buClr>
                <a:schemeClr val="dk1"/>
              </a:buClr>
              <a:buSzPct val="78571"/>
              <a:buFont typeface="Courier New"/>
              <a:buChar char="o"/>
            </a:pPr>
            <a:r>
              <a:rPr lang="en"/>
              <a:t>G1 garbage collector for heap &gt; 4Gb : </a:t>
            </a:r>
            <a:r>
              <a:rPr lang="en">
                <a:latin typeface="Courier New"/>
                <a:ea typeface="Courier New"/>
                <a:cs typeface="Courier New"/>
                <a:sym typeface="Courier New"/>
              </a:rPr>
              <a:t>-XX:+UseG1GC</a:t>
            </a:r>
          </a:p>
          <a:p>
            <a:pPr marL="0" rtl="0">
              <a:spcBef>
                <a:spcPts val="0"/>
              </a:spcBef>
              <a:buNone/>
            </a:pPr>
            <a:endParaRPr/>
          </a:p>
          <a:p>
            <a:pPr marL="457200" lvl="0" indent="-406400" rtl="0">
              <a:spcBef>
                <a:spcPts val="0"/>
              </a:spcBef>
              <a:buClr>
                <a:schemeClr val="dk1"/>
              </a:buClr>
              <a:buSzPct val="100000"/>
              <a:buFont typeface="Arial"/>
              <a:buChar char="●"/>
            </a:pPr>
            <a:r>
              <a:rPr lang="en"/>
              <a:t>System Limits on Linux / Unix</a:t>
            </a:r>
          </a:p>
          <a:p>
            <a:pPr marL="914400" lvl="1" indent="-368300" rtl="0">
              <a:spcBef>
                <a:spcPts val="0"/>
              </a:spcBef>
              <a:buClr>
                <a:schemeClr val="dk1"/>
              </a:buClr>
              <a:buSzPct val="78571"/>
              <a:buFont typeface="Courier New"/>
              <a:buChar char="o"/>
            </a:pPr>
            <a:r>
              <a:rPr lang="en"/>
              <a:t>open files</a:t>
            </a:r>
          </a:p>
          <a:p>
            <a:pPr marL="914400" lvl="1" indent="-368300" rtl="0">
              <a:spcBef>
                <a:spcPts val="0"/>
              </a:spcBef>
              <a:buClr>
                <a:schemeClr val="dk1"/>
              </a:buClr>
              <a:buSzPct val="78571"/>
              <a:buFont typeface="Courier New"/>
              <a:buChar char="o"/>
            </a:pPr>
            <a:r>
              <a:rPr lang="en"/>
              <a:t>max processes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If specified, the </a:t>
            </a:r>
            <a:r>
              <a:rPr lang="en-US" i="1" dirty="0" smtClean="0"/>
              <a:t>Suffix Start Slave Command</a:t>
            </a:r>
            <a:r>
              <a:rPr lang="en-US" dirty="0" smtClean="0"/>
              <a:t> will be </a:t>
            </a:r>
            <a:r>
              <a:rPr lang="en-US" dirty="0" err="1" smtClean="0"/>
              <a:t>prepended</a:t>
            </a:r>
            <a:r>
              <a:rPr lang="en-US" dirty="0" smtClean="0"/>
              <a:t> with a space character before being appended to the start slave command. The traditional SSH Slaves connector requires that the user remember to start the suffix with a space or a semicolon in order to avoid breaking the slave launch command.</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traditional SSH Slaves connector will always copy the slave environment variables to the slave launch log. The NIO SSH Slaves connector provides this as an option that defaults off. The logging of the slave environment is only of use when debugging initial connection issues and has a performance impact on the startup time. Once the slave channel has been established the slave environment variables are accessible via the Node’s </a:t>
            </a:r>
            <a:r>
              <a:rPr lang="en-US" i="1" dirty="0" smtClean="0"/>
              <a:t>System Information</a:t>
            </a:r>
            <a:r>
              <a:rPr lang="en-US" dirty="0" smtClean="0"/>
              <a:t> screen</a:t>
            </a:r>
          </a:p>
          <a:p>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dirty="0" smtClean="0"/>
              <a:t>NIO SSH Slaves</a:t>
            </a:r>
            <a:endParaRPr lang="en" dirty="0"/>
          </a:p>
        </p:txBody>
      </p:sp>
    </p:spTree>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Even Scheduler Plugin</a:t>
            </a:r>
          </a:p>
        </p:txBody>
      </p:sp>
    </p:spTree>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the Even Scheduler plugin?</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b="1" dirty="0"/>
              <a:t>When using many slave nodes</a:t>
            </a:r>
            <a:r>
              <a:rPr lang="en" dirty="0"/>
              <a:t>, Jenkins needs to decide </a:t>
            </a:r>
            <a:r>
              <a:rPr lang="en" b="1" dirty="0"/>
              <a:t>where to run any given build</a:t>
            </a:r>
            <a:r>
              <a:rPr lang="en" dirty="0"/>
              <a:t>. </a:t>
            </a:r>
          </a:p>
          <a:p>
            <a:pPr marL="0" lvl="0" rtl="0">
              <a:spcBef>
                <a:spcPts val="0"/>
              </a:spcBef>
              <a:buNone/>
            </a:pPr>
            <a:endParaRPr/>
          </a:p>
          <a:p>
            <a:pPr marL="457200" lvl="0" indent="-406400" rtl="0">
              <a:spcBef>
                <a:spcPts val="0"/>
              </a:spcBef>
              <a:buClr>
                <a:schemeClr val="dk1"/>
              </a:buClr>
              <a:buSzPct val="100000"/>
              <a:buFont typeface="Arial"/>
              <a:buChar char="●"/>
            </a:pPr>
            <a:r>
              <a:rPr lang="en" dirty="0"/>
              <a:t>This is called </a:t>
            </a:r>
            <a:r>
              <a:rPr lang="en" b="1" dirty="0">
                <a:solidFill>
                  <a:schemeClr val="accent3"/>
                </a:solidFill>
              </a:rPr>
              <a:t>scheduling</a:t>
            </a:r>
            <a:r>
              <a:rPr lang="en" dirty="0"/>
              <a:t>.</a:t>
            </a:r>
          </a:p>
        </p:txBody>
      </p:sp>
    </p:spTree>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the Even Scheduler plugin?</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Node selection is done in 2 steps:</a:t>
            </a:r>
          </a:p>
          <a:p>
            <a:pPr marL="914400" lvl="1" indent="-368300" rtl="0">
              <a:spcBef>
                <a:spcPts val="0"/>
              </a:spcBef>
              <a:buClr>
                <a:schemeClr val="dk1"/>
              </a:buClr>
              <a:buSzPct val="78571"/>
              <a:buFont typeface="Courier New"/>
              <a:buChar char="o"/>
            </a:pPr>
            <a:r>
              <a:rPr lang="en" dirty="0"/>
              <a:t>1) Filter nodes where the build can be executed.</a:t>
            </a:r>
          </a:p>
          <a:p>
            <a:pPr marL="1371600" lvl="2" indent="-342900" rtl="0">
              <a:spcBef>
                <a:spcPts val="0"/>
              </a:spcBef>
              <a:buClr>
                <a:schemeClr val="dk1"/>
              </a:buClr>
              <a:buSzPct val="64285"/>
              <a:buFont typeface="Wingdings"/>
              <a:buChar char="§"/>
            </a:pPr>
            <a:r>
              <a:rPr lang="en" dirty="0"/>
              <a:t>a Windows slave required to build a windows installer</a:t>
            </a:r>
          </a:p>
          <a:p>
            <a:pPr marL="1371600" lvl="2" indent="-342900" rtl="0">
              <a:spcBef>
                <a:spcPts val="0"/>
              </a:spcBef>
              <a:buClr>
                <a:schemeClr val="dk1"/>
              </a:buClr>
              <a:buSzPct val="64285"/>
              <a:buFont typeface="Wingdings"/>
              <a:buChar char="§"/>
            </a:pPr>
            <a:r>
              <a:rPr lang="en" dirty="0"/>
              <a:t>a MacOS slave required to build an iOS application</a:t>
            </a:r>
          </a:p>
          <a:p>
            <a:pPr marL="1371600" lvl="2" indent="-342900" rtl="0">
              <a:spcBef>
                <a:spcPts val="0"/>
              </a:spcBef>
              <a:buClr>
                <a:schemeClr val="dk1"/>
              </a:buClr>
              <a:buSzPct val="64285"/>
              <a:buFont typeface="Wingdings"/>
              <a:buChar char="§"/>
            </a:pPr>
            <a:r>
              <a:rPr lang="en" dirty="0"/>
              <a:t>...</a:t>
            </a:r>
          </a:p>
          <a:p>
            <a:pPr marL="914400" lvl="1" indent="-368300" rtl="0">
              <a:spcBef>
                <a:spcPts val="0"/>
              </a:spcBef>
              <a:buClr>
                <a:schemeClr val="dk1"/>
              </a:buClr>
              <a:buSzPct val="78571"/>
              <a:buFont typeface="Courier New"/>
              <a:buChar char="o"/>
            </a:pPr>
            <a:r>
              <a:rPr lang="en" dirty="0"/>
              <a:t>2) One node amongst all the qualifying nodes in (1) must be selected to carry out the build</a:t>
            </a:r>
          </a:p>
          <a:p>
            <a:pPr marL="0" lvl="0" rtl="0">
              <a:spcBef>
                <a:spcPts val="0"/>
              </a:spcBef>
              <a:buNone/>
            </a:pPr>
            <a:endParaRPr/>
          </a:p>
          <a:p>
            <a:pPr marL="457200" lvl="0" indent="-406400" rtl="0">
              <a:spcBef>
                <a:spcPts val="0"/>
              </a:spcBef>
              <a:buClr>
                <a:schemeClr val="dk1"/>
              </a:buClr>
              <a:buSzPct val="100000"/>
              <a:buFont typeface="Arial"/>
              <a:buChar char="●"/>
            </a:pPr>
            <a:r>
              <a:rPr lang="en" dirty="0"/>
              <a:t>While (1) is processed by Jenkins core, </a:t>
            </a:r>
            <a:r>
              <a:rPr lang="en" b="1" dirty="0">
                <a:solidFill>
                  <a:schemeClr val="accent3"/>
                </a:solidFill>
              </a:rPr>
              <a:t>(2)</a:t>
            </a:r>
            <a:r>
              <a:rPr lang="en" dirty="0"/>
              <a:t> can be customized by a plugin: this is what the </a:t>
            </a:r>
            <a:r>
              <a:rPr lang="en" b="1" dirty="0">
                <a:solidFill>
                  <a:schemeClr val="accent3"/>
                </a:solidFill>
              </a:rPr>
              <a:t>even scheduler plugin</a:t>
            </a:r>
            <a:r>
              <a:rPr lang="en" dirty="0"/>
              <a:t> does</a:t>
            </a:r>
          </a:p>
        </p:txBody>
      </p:sp>
    </p:spTree>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rtl="0">
              <a:spcBef>
                <a:spcPts val="0"/>
              </a:spcBef>
              <a:buNone/>
            </a:pPr>
            <a:endParaRPr/>
          </a:p>
          <a:p>
            <a:pPr marL="457200" lvl="0" indent="-406400" rtl="0">
              <a:spcBef>
                <a:spcPts val="0"/>
              </a:spcBef>
              <a:buClr>
                <a:schemeClr val="dk1"/>
              </a:buClr>
              <a:buSzPct val="100000"/>
              <a:buFont typeface="Arial"/>
              <a:buChar char="●"/>
            </a:pPr>
            <a:r>
              <a:rPr lang="en" b="1" dirty="0"/>
              <a:t>Default Jenkins Behavior</a:t>
            </a:r>
          </a:p>
          <a:p>
            <a:pPr marL="0" lvl="0" rtl="0">
              <a:spcBef>
                <a:spcPts val="0"/>
              </a:spcBef>
              <a:buNone/>
            </a:pPr>
            <a:endParaRPr b="1"/>
          </a:p>
          <a:p>
            <a:pPr marL="457200" lvl="0" indent="-406400" rtl="0">
              <a:spcBef>
                <a:spcPts val="0"/>
              </a:spcBef>
              <a:buClr>
                <a:schemeClr val="dk1"/>
              </a:buClr>
              <a:buSzPct val="100000"/>
              <a:buFont typeface="Arial"/>
              <a:buChar char="●"/>
            </a:pPr>
            <a:r>
              <a:rPr lang="en" dirty="0"/>
              <a:t>From the </a:t>
            </a:r>
            <a:r>
              <a:rPr lang="en" b="1" dirty="0"/>
              <a:t>user’s point of view</a:t>
            </a:r>
            <a:r>
              <a:rPr lang="en" dirty="0"/>
              <a:t>:</a:t>
            </a:r>
          </a:p>
          <a:p>
            <a:pPr marL="914400" lvl="1" indent="-368300" rtl="0">
              <a:spcBef>
                <a:spcPts val="0"/>
              </a:spcBef>
              <a:buClr>
                <a:schemeClr val="dk1"/>
              </a:buClr>
              <a:buSzPct val="78571"/>
              <a:buFont typeface="Courier New"/>
              <a:buChar char="o"/>
            </a:pPr>
            <a:r>
              <a:rPr lang="en" dirty="0"/>
              <a:t>Jenkins tries to </a:t>
            </a:r>
            <a:r>
              <a:rPr lang="en" b="1" dirty="0"/>
              <a:t>always use the same node for the same job</a:t>
            </a:r>
          </a:p>
          <a:p>
            <a:pPr marL="914400" lvl="1" indent="-368300" rtl="0">
              <a:spcBef>
                <a:spcPts val="0"/>
              </a:spcBef>
              <a:buClr>
                <a:schemeClr val="dk1"/>
              </a:buClr>
              <a:buSzPct val="78571"/>
              <a:buFont typeface="Courier New"/>
              <a:buChar char="o"/>
            </a:pPr>
            <a:r>
              <a:rPr lang="en" dirty="0"/>
              <a:t>If not available, it’ll build elsewhere</a:t>
            </a:r>
          </a:p>
          <a:p>
            <a:pPr marL="1371600" lvl="2" indent="-342900" rtl="0">
              <a:spcBef>
                <a:spcPts val="0"/>
              </a:spcBef>
              <a:buClr>
                <a:schemeClr val="dk1"/>
              </a:buClr>
              <a:buSzPct val="64285"/>
              <a:buFont typeface="Wingdings"/>
              <a:buChar char="§"/>
            </a:pPr>
            <a:r>
              <a:rPr lang="en" dirty="0"/>
              <a:t>but comes back to preferred one as soon as it is available</a:t>
            </a:r>
          </a:p>
        </p:txBody>
      </p:sp>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Tree>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lvl="0" rtl="0">
              <a:spcBef>
                <a:spcPts val="0"/>
              </a:spcBef>
              <a:buNone/>
            </a:pPr>
            <a:endParaRPr b="1"/>
          </a:p>
          <a:p>
            <a:pPr marL="457200" lvl="0" indent="-406400" rtl="0">
              <a:spcBef>
                <a:spcPts val="0"/>
              </a:spcBef>
              <a:buClr>
                <a:schemeClr val="dk1"/>
              </a:buClr>
              <a:buSzPct val="100000"/>
              <a:buFont typeface="Arial"/>
              <a:buChar char="●"/>
            </a:pPr>
            <a:r>
              <a:rPr lang="en" dirty="0"/>
              <a:t>From the </a:t>
            </a:r>
            <a:r>
              <a:rPr lang="en" b="1" dirty="0"/>
              <a:t>technical point of view</a:t>
            </a:r>
          </a:p>
          <a:p>
            <a:pPr marL="914400" lvl="1" indent="-368300" rtl="0">
              <a:spcBef>
                <a:spcPts val="0"/>
              </a:spcBef>
              <a:buClr>
                <a:schemeClr val="dk1"/>
              </a:buClr>
              <a:buSzPct val="78571"/>
              <a:buFont typeface="Courier New"/>
              <a:buChar char="o"/>
            </a:pPr>
            <a:r>
              <a:rPr lang="en" dirty="0"/>
              <a:t>Jenkins creates a </a:t>
            </a:r>
            <a:r>
              <a:rPr lang="en" b="1" dirty="0"/>
              <a:t>priority list for each job</a:t>
            </a:r>
            <a:r>
              <a:rPr lang="en" dirty="0"/>
              <a:t> that lists all the slaves in their preferred order, then picks </a:t>
            </a:r>
            <a:r>
              <a:rPr lang="en" b="1" dirty="0"/>
              <a:t>the most preferred available node</a:t>
            </a:r>
            <a:r>
              <a:rPr lang="en" dirty="0"/>
              <a:t>.</a:t>
            </a:r>
          </a:p>
          <a:p>
            <a:pPr marL="1371600" lvl="2" indent="-342900" rtl="0">
              <a:spcBef>
                <a:spcPts val="0"/>
              </a:spcBef>
              <a:buClr>
                <a:schemeClr val="dk1"/>
              </a:buClr>
              <a:buSzPct val="64285"/>
              <a:buFont typeface="Wingdings"/>
              <a:buChar char="§"/>
            </a:pPr>
            <a:r>
              <a:rPr lang="en" dirty="0"/>
              <a:t>Technically: </a:t>
            </a:r>
            <a:r>
              <a:rPr lang="en" b="1" dirty="0"/>
              <a:t>hashes</a:t>
            </a:r>
            <a:r>
              <a:rPr lang="en" dirty="0"/>
              <a:t> the </a:t>
            </a:r>
            <a:r>
              <a:rPr lang="en" b="1" dirty="0"/>
              <a:t>name of the node</a:t>
            </a:r>
            <a:r>
              <a:rPr lang="en" dirty="0"/>
              <a:t> (in numbers proportional to the number of available executors) and the </a:t>
            </a:r>
            <a:r>
              <a:rPr lang="en" b="1" dirty="0"/>
              <a:t>job name</a:t>
            </a:r>
            <a:r>
              <a:rPr lang="en" dirty="0"/>
              <a:t> to create a probe point for the consistent hash.</a:t>
            </a:r>
          </a:p>
          <a:p>
            <a:pPr marL="914400" lvl="1" indent="-368300" rtl="0">
              <a:spcBef>
                <a:spcPts val="0"/>
              </a:spcBef>
              <a:buClr>
                <a:schemeClr val="dk1"/>
              </a:buClr>
              <a:buSzPct val="78571"/>
              <a:buFont typeface="Courier New"/>
              <a:buChar char="o"/>
            </a:pPr>
            <a:r>
              <a:rPr lang="en" dirty="0"/>
              <a:t>This priority list is </a:t>
            </a:r>
          </a:p>
          <a:p>
            <a:pPr marL="1371600" lvl="2" indent="-342900" rtl="0">
              <a:spcBef>
                <a:spcPts val="0"/>
              </a:spcBef>
              <a:buClr>
                <a:schemeClr val="dk1"/>
              </a:buClr>
              <a:buSzPct val="64285"/>
              <a:buFont typeface="Wingdings"/>
              <a:buChar char="§"/>
            </a:pPr>
            <a:r>
              <a:rPr lang="en" b="1" dirty="0"/>
              <a:t>different</a:t>
            </a:r>
            <a:r>
              <a:rPr lang="en" dirty="0"/>
              <a:t> from one job to another</a:t>
            </a:r>
          </a:p>
          <a:p>
            <a:pPr marL="1371600" lvl="2" indent="-342900" rtl="0">
              <a:spcBef>
                <a:spcPts val="0"/>
              </a:spcBef>
              <a:buClr>
                <a:schemeClr val="dk1"/>
              </a:buClr>
              <a:buSzPct val="64285"/>
              <a:buFont typeface="Wingdings"/>
              <a:buChar char="§"/>
            </a:pPr>
            <a:r>
              <a:rPr lang="en" b="1" dirty="0"/>
              <a:t>stable</a:t>
            </a:r>
            <a:r>
              <a:rPr lang="en" dirty="0"/>
              <a:t>, in that adding or removing nodes generally only causes limited changes to these priority lists.</a:t>
            </a:r>
          </a:p>
        </p:txBody>
      </p:sp>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the consistent hashing algorithm?</a:t>
            </a:r>
          </a:p>
        </p:txBody>
      </p:sp>
    </p:spTree>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
        <p:nvSpPr>
          <p:cNvPr id="113" name="Shape 11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lvl="0" rtl="0">
              <a:spcBef>
                <a:spcPts val="0"/>
              </a:spcBef>
              <a:buNone/>
            </a:pPr>
            <a:endParaRPr/>
          </a:p>
          <a:p>
            <a:pPr marL="457200" lvl="0" indent="-406400" rtl="0">
              <a:spcBef>
                <a:spcPts val="0"/>
              </a:spcBef>
              <a:buClr>
                <a:schemeClr val="dk1"/>
              </a:buClr>
              <a:buSzPct val="100000"/>
              <a:buFont typeface="Arial"/>
              <a:buChar char="●"/>
            </a:pPr>
            <a:r>
              <a:rPr lang="en" dirty="0"/>
              <a:t>Based on the </a:t>
            </a:r>
            <a:r>
              <a:rPr lang="en" b="1" dirty="0"/>
              <a:t>assumption</a:t>
            </a:r>
            <a:r>
              <a:rPr lang="en" dirty="0"/>
              <a:t> that it is </a:t>
            </a:r>
            <a:r>
              <a:rPr lang="en" b="1" dirty="0"/>
              <a:t>preferable to use the same workspace</a:t>
            </a:r>
            <a:r>
              <a:rPr lang="en" dirty="0"/>
              <a:t> as much as possible</a:t>
            </a:r>
          </a:p>
          <a:p>
            <a:pPr marL="914400" lvl="1" indent="-368300" rtl="0">
              <a:spcBef>
                <a:spcPts val="0"/>
              </a:spcBef>
              <a:buClr>
                <a:schemeClr val="dk1"/>
              </a:buClr>
              <a:buSzPct val="78571"/>
              <a:buFont typeface="Courier New"/>
              <a:buChar char="o"/>
            </a:pPr>
            <a:r>
              <a:rPr lang="en" dirty="0"/>
              <a:t>because </a:t>
            </a:r>
            <a:r>
              <a:rPr lang="en" b="1" dirty="0"/>
              <a:t>SCM updates are more efficient</a:t>
            </a:r>
            <a:r>
              <a:rPr lang="en" dirty="0"/>
              <a:t> than SCM checkouts. </a:t>
            </a:r>
          </a:p>
          <a:p>
            <a:pPr marL="914400" lvl="1" indent="-368300" rtl="0">
              <a:spcBef>
                <a:spcPts val="0"/>
              </a:spcBef>
              <a:buClr>
                <a:schemeClr val="dk1"/>
              </a:buClr>
              <a:buSzPct val="78571"/>
              <a:buFont typeface="Courier New"/>
              <a:buChar char="o"/>
            </a:pPr>
            <a:r>
              <a:rPr lang="en" dirty="0"/>
              <a:t>with many jobs, this </a:t>
            </a:r>
            <a:r>
              <a:rPr lang="en" b="1" dirty="0"/>
              <a:t>tends to keep the number of the workspaces on each node small</a:t>
            </a:r>
            <a:r>
              <a:rPr lang="en" dirty="0"/>
              <a:t>. </a:t>
            </a:r>
          </a:p>
          <a:p>
            <a:pPr marL="914400" lvl="1" indent="-368300" rtl="0">
              <a:spcBef>
                <a:spcPts val="0"/>
              </a:spcBef>
              <a:buClr>
                <a:schemeClr val="dk1"/>
              </a:buClr>
              <a:buSzPct val="78571"/>
              <a:buFont typeface="Courier New"/>
              <a:buChar char="o"/>
            </a:pPr>
            <a:r>
              <a:rPr lang="en" dirty="0"/>
              <a:t>some </a:t>
            </a:r>
            <a:r>
              <a:rPr lang="en" b="1" dirty="0"/>
              <a:t>build tools</a:t>
            </a:r>
            <a:r>
              <a:rPr lang="en" dirty="0"/>
              <a:t> (such as Maven and RVM) </a:t>
            </a:r>
            <a:r>
              <a:rPr lang="en" b="1" dirty="0"/>
              <a:t>use local caches</a:t>
            </a:r>
            <a:r>
              <a:rPr lang="en" dirty="0"/>
              <a:t>, and they work faster if Jenkins keeps building a job on the same node</a:t>
            </a:r>
          </a:p>
          <a:p>
            <a:pPr marL="914400" lvl="1" indent="-368300" rtl="0">
              <a:spcBef>
                <a:spcPts val="0"/>
              </a:spcBef>
              <a:buClr>
                <a:schemeClr val="dk1"/>
              </a:buClr>
              <a:buSzPct val="78571"/>
              <a:buFont typeface="Courier New"/>
              <a:buChar char="o"/>
            </a:pPr>
            <a:r>
              <a:rPr lang="en" dirty="0"/>
              <a:t>...</a:t>
            </a:r>
          </a:p>
        </p:txBody>
      </p:sp>
    </p:spTree>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
        <p:nvSpPr>
          <p:cNvPr id="119" name="Shape 119"/>
          <p:cNvSpPr txBox="1">
            <a:spLocks noGrp="1"/>
          </p:cNvSpPr>
          <p:nvPr>
            <p:ph type="body" idx="1"/>
          </p:nvPr>
        </p:nvSpPr>
        <p:spPr>
          <a:xfrm>
            <a:off x="599831" y="1693139"/>
            <a:ext cx="4023299" cy="4568099"/>
          </a:xfrm>
          <a:prstGeom prst="rect">
            <a:avLst/>
          </a:prstGeom>
        </p:spPr>
        <p:txBody>
          <a:bodyPr lIns="91425" tIns="91425" rIns="91425" bIns="91425" anchor="t" anchorCtr="0">
            <a:noAutofit/>
          </a:bodyPr>
          <a:lstStyle/>
          <a:p>
            <a:pPr marL="0" lvl="0" rtl="0">
              <a:spcBef>
                <a:spcPts val="0"/>
              </a:spcBef>
              <a:buNone/>
            </a:pPr>
            <a:endParaRPr b="1"/>
          </a:p>
          <a:p>
            <a:pPr marL="457200" lvl="0" indent="-406400" rtl="0">
              <a:spcBef>
                <a:spcPts val="0"/>
              </a:spcBef>
              <a:buClr>
                <a:schemeClr val="dk1"/>
              </a:buClr>
              <a:buSzPct val="100000"/>
              <a:buFont typeface="Arial"/>
              <a:buChar char="●"/>
            </a:pPr>
            <a:r>
              <a:rPr lang="en" b="1" dirty="0"/>
              <a:t>Downside</a:t>
            </a:r>
            <a:r>
              <a:rPr lang="en" dirty="0"/>
              <a:t> of this strategy: </a:t>
            </a:r>
          </a:p>
          <a:p>
            <a:pPr marL="914400" lvl="1" indent="-368300" rtl="0">
              <a:spcBef>
                <a:spcPts val="0"/>
              </a:spcBef>
              <a:buClr>
                <a:schemeClr val="dk1"/>
              </a:buClr>
              <a:buSzPct val="78571"/>
              <a:buFont typeface="Courier New"/>
              <a:buChar char="o"/>
            </a:pPr>
            <a:r>
              <a:rPr lang="en" b="1" dirty="0"/>
              <a:t>Jenkins doesn’t try to actively create balanced load on nodes</a:t>
            </a:r>
          </a:p>
          <a:p>
            <a:pPr marL="457200" lvl="0" indent="-406400" rtl="0">
              <a:spcBef>
                <a:spcPts val="0"/>
              </a:spcBef>
              <a:buClr>
                <a:schemeClr val="dk1"/>
              </a:buClr>
              <a:buSzPct val="100000"/>
              <a:buFont typeface="Arial"/>
              <a:buChar char="●"/>
            </a:pPr>
            <a:r>
              <a:rPr lang="en" dirty="0"/>
              <a:t>Example:</a:t>
            </a:r>
          </a:p>
          <a:p>
            <a:pPr marL="914400" lvl="1" indent="-368300" rtl="0">
              <a:spcBef>
                <a:spcPts val="0"/>
              </a:spcBef>
              <a:buClr>
                <a:schemeClr val="dk1"/>
              </a:buClr>
              <a:buSzPct val="78571"/>
              <a:buFont typeface="Courier New"/>
              <a:buChar char="o"/>
            </a:pPr>
            <a:r>
              <a:rPr lang="en" dirty="0"/>
              <a:t>Build FOO #1 running on Slave X</a:t>
            </a:r>
          </a:p>
          <a:p>
            <a:pPr marL="914400" lvl="1" indent="-368300" rtl="0">
              <a:spcBef>
                <a:spcPts val="0"/>
              </a:spcBef>
              <a:buClr>
                <a:schemeClr val="dk1"/>
              </a:buClr>
              <a:buSzPct val="78571"/>
              <a:buFont typeface="Courier New"/>
              <a:buChar char="o"/>
            </a:pPr>
            <a:r>
              <a:rPr lang="en" b="1" dirty="0"/>
              <a:t>3/7 chance</a:t>
            </a:r>
            <a:r>
              <a:rPr lang="en" dirty="0"/>
              <a:t> BAR #1 still gets assigned to X</a:t>
            </a:r>
          </a:p>
        </p:txBody>
      </p:sp>
      <p:sp>
        <p:nvSpPr>
          <p:cNvPr id="120" name="Shape 120"/>
          <p:cNvSpPr/>
          <p:nvPr/>
        </p:nvSpPr>
        <p:spPr>
          <a:xfrm>
            <a:off x="4864175" y="2683750"/>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X</a:t>
            </a:r>
          </a:p>
        </p:txBody>
      </p:sp>
      <p:sp>
        <p:nvSpPr>
          <p:cNvPr id="121" name="Shape 121"/>
          <p:cNvSpPr/>
          <p:nvPr/>
        </p:nvSpPr>
        <p:spPr>
          <a:xfrm>
            <a:off x="7454975" y="2680450"/>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Y</a:t>
            </a:r>
          </a:p>
        </p:txBody>
      </p:sp>
      <p:sp>
        <p:nvSpPr>
          <p:cNvPr id="122" name="Shape 122"/>
          <p:cNvSpPr/>
          <p:nvPr/>
        </p:nvSpPr>
        <p:spPr>
          <a:xfrm>
            <a:off x="6200846" y="1693150"/>
            <a:ext cx="1295400" cy="914400"/>
          </a:xfrm>
          <a:prstGeom prst="round2SameRect">
            <a:avLst>
              <a:gd name="adj1" fmla="val 16667"/>
              <a:gd name="adj2" fmla="val 0"/>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Build queue</a:t>
            </a:r>
          </a:p>
        </p:txBody>
      </p:sp>
      <p:sp>
        <p:nvSpPr>
          <p:cNvPr id="123" name="Shape 123"/>
          <p:cNvSpPr/>
          <p:nvPr/>
        </p:nvSpPr>
        <p:spPr>
          <a:xfrm>
            <a:off x="4962425" y="3144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24" name="Shape 124"/>
          <p:cNvSpPr/>
          <p:nvPr/>
        </p:nvSpPr>
        <p:spPr>
          <a:xfrm>
            <a:off x="5038625" y="3449050"/>
            <a:ext cx="1022700" cy="304799"/>
          </a:xfrm>
          <a:prstGeom prst="rect">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FOO #1</a:t>
            </a:r>
          </a:p>
        </p:txBody>
      </p:sp>
      <p:sp>
        <p:nvSpPr>
          <p:cNvPr id="125" name="Shape 125"/>
          <p:cNvSpPr/>
          <p:nvPr/>
        </p:nvSpPr>
        <p:spPr>
          <a:xfrm>
            <a:off x="6337196" y="2150350"/>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BAR #1</a:t>
            </a:r>
          </a:p>
        </p:txBody>
      </p:sp>
      <p:sp>
        <p:nvSpPr>
          <p:cNvPr id="126" name="Shape 126"/>
          <p:cNvSpPr/>
          <p:nvPr/>
        </p:nvSpPr>
        <p:spPr>
          <a:xfrm>
            <a:off x="4962425" y="3906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27" name="Shape 127"/>
          <p:cNvSpPr/>
          <p:nvPr/>
        </p:nvSpPr>
        <p:spPr>
          <a:xfrm>
            <a:off x="4962425" y="4668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28" name="Shape 128"/>
          <p:cNvSpPr/>
          <p:nvPr/>
        </p:nvSpPr>
        <p:spPr>
          <a:xfrm>
            <a:off x="4962425" y="5430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29" name="Shape 129"/>
          <p:cNvSpPr/>
          <p:nvPr/>
        </p:nvSpPr>
        <p:spPr>
          <a:xfrm>
            <a:off x="5038625" y="4211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0" name="Shape 130"/>
          <p:cNvSpPr/>
          <p:nvPr/>
        </p:nvSpPr>
        <p:spPr>
          <a:xfrm>
            <a:off x="5038625" y="4973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1" name="Shape 131"/>
          <p:cNvSpPr/>
          <p:nvPr/>
        </p:nvSpPr>
        <p:spPr>
          <a:xfrm>
            <a:off x="5038625" y="5735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2" name="Shape 132"/>
          <p:cNvSpPr/>
          <p:nvPr/>
        </p:nvSpPr>
        <p:spPr>
          <a:xfrm>
            <a:off x="7553225" y="3140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33" name="Shape 133"/>
          <p:cNvSpPr/>
          <p:nvPr/>
        </p:nvSpPr>
        <p:spPr>
          <a:xfrm>
            <a:off x="7629425" y="3445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4" name="Shape 134"/>
          <p:cNvSpPr/>
          <p:nvPr/>
        </p:nvSpPr>
        <p:spPr>
          <a:xfrm>
            <a:off x="7553225" y="3902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35" name="Shape 135"/>
          <p:cNvSpPr/>
          <p:nvPr/>
        </p:nvSpPr>
        <p:spPr>
          <a:xfrm>
            <a:off x="7553225" y="4664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36" name="Shape 136"/>
          <p:cNvSpPr/>
          <p:nvPr/>
        </p:nvSpPr>
        <p:spPr>
          <a:xfrm>
            <a:off x="7553225" y="5426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37" name="Shape 137"/>
          <p:cNvSpPr/>
          <p:nvPr/>
        </p:nvSpPr>
        <p:spPr>
          <a:xfrm>
            <a:off x="7629425" y="4207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8" name="Shape 138"/>
          <p:cNvSpPr/>
          <p:nvPr/>
        </p:nvSpPr>
        <p:spPr>
          <a:xfrm>
            <a:off x="7629425" y="4969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9" name="Shape 139"/>
          <p:cNvSpPr/>
          <p:nvPr/>
        </p:nvSpPr>
        <p:spPr>
          <a:xfrm>
            <a:off x="7629425" y="5731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40" name="Shape 140"/>
          <p:cNvSpPr/>
          <p:nvPr/>
        </p:nvSpPr>
        <p:spPr>
          <a:xfrm>
            <a:off x="6608225" y="4509625"/>
            <a:ext cx="474299" cy="438299"/>
          </a:xfrm>
          <a:prstGeom prst="ellipse">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t>
            </a:r>
          </a:p>
        </p:txBody>
      </p:sp>
      <p:cxnSp>
        <p:nvCxnSpPr>
          <p:cNvPr id="141" name="Shape 141"/>
          <p:cNvCxnSpPr>
            <a:stCxn id="125" idx="2"/>
            <a:endCxn id="140" idx="0"/>
          </p:cNvCxnSpPr>
          <p:nvPr/>
        </p:nvCxnSpPr>
        <p:spPr>
          <a:xfrm flipH="1">
            <a:off x="6845246" y="2455149"/>
            <a:ext cx="3300" cy="2054400"/>
          </a:xfrm>
          <a:prstGeom prst="straightConnector1">
            <a:avLst/>
          </a:prstGeom>
          <a:noFill/>
          <a:ln w="19050" cap="flat" cmpd="sng">
            <a:solidFill>
              <a:srgbClr val="000000"/>
            </a:solidFill>
            <a:prstDash val="solid"/>
            <a:round/>
            <a:headEnd type="none" w="lg" len="lg"/>
            <a:tailEnd type="triangle" w="lg" len="lg"/>
          </a:ln>
        </p:spPr>
      </p:cxnSp>
      <p:cxnSp>
        <p:nvCxnSpPr>
          <p:cNvPr id="142" name="Shape 142"/>
          <p:cNvCxnSpPr>
            <a:stCxn id="140" idx="6"/>
            <a:endCxn id="133" idx="1"/>
          </p:cNvCxnSpPr>
          <p:nvPr/>
        </p:nvCxnSpPr>
        <p:spPr>
          <a:xfrm rot="10800000" flipH="1">
            <a:off x="7082524" y="3598075"/>
            <a:ext cx="546900" cy="1130700"/>
          </a:xfrm>
          <a:prstGeom prst="straightConnector1">
            <a:avLst/>
          </a:prstGeom>
          <a:noFill/>
          <a:ln w="19050" cap="flat" cmpd="sng">
            <a:solidFill>
              <a:srgbClr val="000000"/>
            </a:solidFill>
            <a:prstDash val="solid"/>
            <a:round/>
            <a:headEnd type="none" w="lg" len="lg"/>
            <a:tailEnd type="triangle" w="lg" len="lg"/>
          </a:ln>
        </p:spPr>
      </p:cxnSp>
      <p:cxnSp>
        <p:nvCxnSpPr>
          <p:cNvPr id="143" name="Shape 143"/>
          <p:cNvCxnSpPr>
            <a:stCxn id="140" idx="6"/>
            <a:endCxn id="137" idx="1"/>
          </p:cNvCxnSpPr>
          <p:nvPr/>
        </p:nvCxnSpPr>
        <p:spPr>
          <a:xfrm rot="10800000" flipH="1">
            <a:off x="7082524" y="4360075"/>
            <a:ext cx="546900" cy="368700"/>
          </a:xfrm>
          <a:prstGeom prst="straightConnector1">
            <a:avLst/>
          </a:prstGeom>
          <a:noFill/>
          <a:ln w="19050" cap="flat" cmpd="sng">
            <a:solidFill>
              <a:srgbClr val="000000"/>
            </a:solidFill>
            <a:prstDash val="solid"/>
            <a:round/>
            <a:headEnd type="none" w="lg" len="lg"/>
            <a:tailEnd type="triangle" w="lg" len="lg"/>
          </a:ln>
        </p:spPr>
      </p:cxnSp>
      <p:cxnSp>
        <p:nvCxnSpPr>
          <p:cNvPr id="144" name="Shape 144"/>
          <p:cNvCxnSpPr>
            <a:stCxn id="140" idx="6"/>
            <a:endCxn id="138" idx="1"/>
          </p:cNvCxnSpPr>
          <p:nvPr/>
        </p:nvCxnSpPr>
        <p:spPr>
          <a:xfrm>
            <a:off x="7082524" y="4728775"/>
            <a:ext cx="546900" cy="393300"/>
          </a:xfrm>
          <a:prstGeom prst="straightConnector1">
            <a:avLst/>
          </a:prstGeom>
          <a:noFill/>
          <a:ln w="19050" cap="flat" cmpd="sng">
            <a:solidFill>
              <a:srgbClr val="000000"/>
            </a:solidFill>
            <a:prstDash val="solid"/>
            <a:round/>
            <a:headEnd type="none" w="lg" len="lg"/>
            <a:tailEnd type="triangle" w="lg" len="lg"/>
          </a:ln>
        </p:spPr>
      </p:cxnSp>
      <p:cxnSp>
        <p:nvCxnSpPr>
          <p:cNvPr id="145" name="Shape 145"/>
          <p:cNvCxnSpPr>
            <a:stCxn id="140" idx="6"/>
            <a:endCxn id="139" idx="1"/>
          </p:cNvCxnSpPr>
          <p:nvPr/>
        </p:nvCxnSpPr>
        <p:spPr>
          <a:xfrm>
            <a:off x="7082524" y="4728775"/>
            <a:ext cx="546900" cy="1155300"/>
          </a:xfrm>
          <a:prstGeom prst="straightConnector1">
            <a:avLst/>
          </a:prstGeom>
          <a:noFill/>
          <a:ln w="19050" cap="flat" cmpd="sng">
            <a:solidFill>
              <a:srgbClr val="000000"/>
            </a:solidFill>
            <a:prstDash val="solid"/>
            <a:round/>
            <a:headEnd type="none" w="lg" len="lg"/>
            <a:tailEnd type="triangle" w="lg" len="lg"/>
          </a:ln>
        </p:spPr>
      </p:cxnSp>
      <p:cxnSp>
        <p:nvCxnSpPr>
          <p:cNvPr id="146" name="Shape 146"/>
          <p:cNvCxnSpPr>
            <a:stCxn id="140" idx="2"/>
            <a:endCxn id="131" idx="3"/>
          </p:cNvCxnSpPr>
          <p:nvPr/>
        </p:nvCxnSpPr>
        <p:spPr>
          <a:xfrm flipH="1">
            <a:off x="6061325" y="4728775"/>
            <a:ext cx="546900" cy="1158600"/>
          </a:xfrm>
          <a:prstGeom prst="straightConnector1">
            <a:avLst/>
          </a:prstGeom>
          <a:noFill/>
          <a:ln w="19050" cap="flat" cmpd="sng">
            <a:solidFill>
              <a:srgbClr val="000000"/>
            </a:solidFill>
            <a:prstDash val="solid"/>
            <a:round/>
            <a:headEnd type="none" w="lg" len="lg"/>
            <a:tailEnd type="triangle" w="lg" len="lg"/>
          </a:ln>
        </p:spPr>
      </p:cxnSp>
      <p:cxnSp>
        <p:nvCxnSpPr>
          <p:cNvPr id="147" name="Shape 147"/>
          <p:cNvCxnSpPr>
            <a:stCxn id="140" idx="2"/>
            <a:endCxn id="130" idx="3"/>
          </p:cNvCxnSpPr>
          <p:nvPr/>
        </p:nvCxnSpPr>
        <p:spPr>
          <a:xfrm flipH="1">
            <a:off x="6061325" y="4728775"/>
            <a:ext cx="546900" cy="396600"/>
          </a:xfrm>
          <a:prstGeom prst="straightConnector1">
            <a:avLst/>
          </a:prstGeom>
          <a:noFill/>
          <a:ln w="19050" cap="flat" cmpd="sng">
            <a:solidFill>
              <a:srgbClr val="000000"/>
            </a:solidFill>
            <a:prstDash val="solid"/>
            <a:round/>
            <a:headEnd type="none" w="lg" len="lg"/>
            <a:tailEnd type="triangle" w="lg" len="lg"/>
          </a:ln>
        </p:spPr>
      </p:cxnSp>
      <p:cxnSp>
        <p:nvCxnSpPr>
          <p:cNvPr id="148" name="Shape 148"/>
          <p:cNvCxnSpPr>
            <a:stCxn id="140" idx="2"/>
            <a:endCxn id="129" idx="3"/>
          </p:cNvCxnSpPr>
          <p:nvPr/>
        </p:nvCxnSpPr>
        <p:spPr>
          <a:xfrm rot="10800000">
            <a:off x="6061325" y="4363375"/>
            <a:ext cx="546900" cy="365400"/>
          </a:xfrm>
          <a:prstGeom prst="straightConnector1">
            <a:avLst/>
          </a:prstGeom>
          <a:noFill/>
          <a:ln w="19050" cap="flat" cmpd="sng">
            <a:solidFill>
              <a:srgbClr val="000000"/>
            </a:solidFill>
            <a:prstDash val="solid"/>
            <a:round/>
            <a:headEnd type="none" w="lg" len="lg"/>
            <a:tailEnd type="triangle" w="lg" len="lg"/>
          </a:ln>
        </p:spPr>
      </p:cxnSp>
      <p:sp>
        <p:nvSpPr>
          <p:cNvPr id="149" name="Shape 149"/>
          <p:cNvSpPr txBox="1"/>
          <p:nvPr/>
        </p:nvSpPr>
        <p:spPr>
          <a:xfrm>
            <a:off x="6334025" y="4969750"/>
            <a:ext cx="1022700" cy="1054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0000"/>
                </a:solidFill>
              </a:rPr>
              <a:t>3/7 chance to be assigned on SlaveX</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Welcome to Jenkins!</a:t>
            </a:r>
          </a:p>
        </p:txBody>
      </p:sp>
      <p:pic>
        <p:nvPicPr>
          <p:cNvPr id="190" name="Shape 190"/>
          <p:cNvPicPr preferRelativeResize="0"/>
          <p:nvPr/>
        </p:nvPicPr>
        <p:blipFill>
          <a:blip r:embed="rId3">
            <a:alphaModFix/>
          </a:blip>
          <a:stretch>
            <a:fillRect/>
          </a:stretch>
        </p:blipFill>
        <p:spPr>
          <a:xfrm>
            <a:off x="986999" y="1600350"/>
            <a:ext cx="7451651" cy="50191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the even loading algorithm?</a:t>
            </a:r>
          </a:p>
        </p:txBody>
      </p:sp>
      <p:sp>
        <p:nvSpPr>
          <p:cNvPr id="155" name="Shape 15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The </a:t>
            </a:r>
            <a:r>
              <a:rPr lang="en" b="1" dirty="0"/>
              <a:t>even scheduler plugin</a:t>
            </a:r>
            <a:r>
              <a:rPr lang="en" dirty="0"/>
              <a:t> offers a different scheduling algorithm, known as </a:t>
            </a:r>
            <a:r>
              <a:rPr lang="en" b="1" dirty="0">
                <a:solidFill>
                  <a:schemeClr val="accent3"/>
                </a:solidFill>
              </a:rPr>
              <a:t>even loading strategy</a:t>
            </a:r>
          </a:p>
          <a:p>
            <a:pPr marL="0" lvl="0" rtl="0">
              <a:spcBef>
                <a:spcPts val="0"/>
              </a:spcBef>
              <a:buNone/>
            </a:pPr>
            <a:endParaRPr/>
          </a:p>
          <a:p>
            <a:pPr marL="457200" lvl="0" indent="-406400" rtl="0">
              <a:spcBef>
                <a:spcPts val="0"/>
              </a:spcBef>
              <a:buClr>
                <a:schemeClr val="dk1"/>
              </a:buClr>
              <a:buSzPct val="100000"/>
              <a:buFont typeface="Arial"/>
              <a:buChar char="●"/>
            </a:pPr>
            <a:r>
              <a:rPr lang="en" dirty="0"/>
              <a:t>Under this strategy, the </a:t>
            </a:r>
            <a:r>
              <a:rPr lang="en" b="1" dirty="0">
                <a:solidFill>
                  <a:schemeClr val="accent3"/>
                </a:solidFill>
              </a:rPr>
              <a:t>scheduler prefers idle nodes</a:t>
            </a:r>
            <a:r>
              <a:rPr lang="en" dirty="0"/>
              <a:t> absolutely over nodes that are doing something</a:t>
            </a:r>
          </a:p>
          <a:p>
            <a:pPr marL="0" lvl="0" rtl="0">
              <a:spcBef>
                <a:spcPts val="0"/>
              </a:spcBef>
              <a:buNone/>
            </a:pPr>
            <a:endParaRPr/>
          </a:p>
          <a:p>
            <a:pPr marL="457200" lvl="0" indent="-406400" rtl="0">
              <a:spcBef>
                <a:spcPts val="0"/>
              </a:spcBef>
              <a:buClr>
                <a:schemeClr val="dk1"/>
              </a:buClr>
              <a:buSzPct val="100000"/>
              <a:buFont typeface="Arial"/>
              <a:buChar char="●"/>
            </a:pPr>
            <a:r>
              <a:rPr lang="en" dirty="0"/>
              <a:t>With this algorithm, the total capacity of the system does not change—only the order in which the available capacity is filled.</a:t>
            </a:r>
          </a:p>
        </p:txBody>
      </p:sp>
    </p:spTree>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solidFill>
                  <a:schemeClr val="accent3"/>
                </a:solidFill>
              </a:rPr>
              <a:t>What is the even loading algorithm?</a:t>
            </a:r>
          </a:p>
        </p:txBody>
      </p:sp>
      <p:sp>
        <p:nvSpPr>
          <p:cNvPr id="161" name="Shape 161"/>
          <p:cNvSpPr txBox="1">
            <a:spLocks noGrp="1"/>
          </p:cNvSpPr>
          <p:nvPr>
            <p:ph type="body" idx="1"/>
          </p:nvPr>
        </p:nvSpPr>
        <p:spPr>
          <a:xfrm>
            <a:off x="599831" y="1693139"/>
            <a:ext cx="4023299" cy="45680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Back to our example:</a:t>
            </a:r>
          </a:p>
          <a:p>
            <a:pPr marL="914400" lvl="1" indent="-368300" rtl="0">
              <a:spcBef>
                <a:spcPts val="0"/>
              </a:spcBef>
              <a:buClr>
                <a:schemeClr val="dk1"/>
              </a:buClr>
              <a:buSzPct val="78571"/>
              <a:buFont typeface="Courier New"/>
              <a:buChar char="o"/>
            </a:pPr>
            <a:r>
              <a:rPr lang="en" b="1" dirty="0"/>
              <a:t>BAR #1 will always run on Y, because X is currently building FOO #1</a:t>
            </a:r>
          </a:p>
          <a:p>
            <a:pPr marL="914400" lvl="1" indent="-368300" rtl="0">
              <a:spcBef>
                <a:spcPts val="0"/>
              </a:spcBef>
              <a:buClr>
                <a:schemeClr val="dk1"/>
              </a:buClr>
              <a:buSzPct val="78571"/>
              <a:buFont typeface="Courier New"/>
              <a:buChar char="o"/>
            </a:pPr>
            <a:r>
              <a:rPr lang="en" dirty="0"/>
              <a:t>Even though it still has 3 idle executors, it will not be considered so long as there are other qualifying slaves that are completely idle.</a:t>
            </a:r>
          </a:p>
        </p:txBody>
      </p:sp>
      <p:sp>
        <p:nvSpPr>
          <p:cNvPr id="162" name="Shape 162"/>
          <p:cNvSpPr/>
          <p:nvPr/>
        </p:nvSpPr>
        <p:spPr>
          <a:xfrm>
            <a:off x="4822450" y="2701925"/>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X</a:t>
            </a:r>
          </a:p>
        </p:txBody>
      </p:sp>
      <p:sp>
        <p:nvSpPr>
          <p:cNvPr id="163" name="Shape 163"/>
          <p:cNvSpPr/>
          <p:nvPr/>
        </p:nvSpPr>
        <p:spPr>
          <a:xfrm>
            <a:off x="7413250" y="2698625"/>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Y</a:t>
            </a:r>
          </a:p>
        </p:txBody>
      </p:sp>
      <p:sp>
        <p:nvSpPr>
          <p:cNvPr id="164" name="Shape 164"/>
          <p:cNvSpPr/>
          <p:nvPr/>
        </p:nvSpPr>
        <p:spPr>
          <a:xfrm>
            <a:off x="6159121" y="1711325"/>
            <a:ext cx="1295400" cy="914400"/>
          </a:xfrm>
          <a:prstGeom prst="round2SameRect">
            <a:avLst>
              <a:gd name="adj1" fmla="val 16667"/>
              <a:gd name="adj2" fmla="val 0"/>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Build queue</a:t>
            </a:r>
          </a:p>
        </p:txBody>
      </p:sp>
      <p:sp>
        <p:nvSpPr>
          <p:cNvPr id="165" name="Shape 165"/>
          <p:cNvSpPr/>
          <p:nvPr/>
        </p:nvSpPr>
        <p:spPr>
          <a:xfrm>
            <a:off x="4920700" y="3162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66" name="Shape 166"/>
          <p:cNvSpPr/>
          <p:nvPr/>
        </p:nvSpPr>
        <p:spPr>
          <a:xfrm>
            <a:off x="4996900" y="3467225"/>
            <a:ext cx="1022700" cy="304799"/>
          </a:xfrm>
          <a:prstGeom prst="rect">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FOO #1</a:t>
            </a:r>
          </a:p>
        </p:txBody>
      </p:sp>
      <p:sp>
        <p:nvSpPr>
          <p:cNvPr id="167" name="Shape 167"/>
          <p:cNvSpPr/>
          <p:nvPr/>
        </p:nvSpPr>
        <p:spPr>
          <a:xfrm>
            <a:off x="6295471" y="21685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BAR #1</a:t>
            </a:r>
          </a:p>
        </p:txBody>
      </p:sp>
      <p:sp>
        <p:nvSpPr>
          <p:cNvPr id="168" name="Shape 168"/>
          <p:cNvSpPr/>
          <p:nvPr/>
        </p:nvSpPr>
        <p:spPr>
          <a:xfrm>
            <a:off x="4920700" y="3924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69" name="Shape 169"/>
          <p:cNvSpPr/>
          <p:nvPr/>
        </p:nvSpPr>
        <p:spPr>
          <a:xfrm>
            <a:off x="4920700" y="4686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70" name="Shape 170"/>
          <p:cNvSpPr/>
          <p:nvPr/>
        </p:nvSpPr>
        <p:spPr>
          <a:xfrm>
            <a:off x="4920700" y="5448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71" name="Shape 171"/>
          <p:cNvSpPr/>
          <p:nvPr/>
        </p:nvSpPr>
        <p:spPr>
          <a:xfrm>
            <a:off x="4996900" y="4229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2" name="Shape 172"/>
          <p:cNvSpPr/>
          <p:nvPr/>
        </p:nvSpPr>
        <p:spPr>
          <a:xfrm>
            <a:off x="4996900" y="4991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3" name="Shape 173"/>
          <p:cNvSpPr/>
          <p:nvPr/>
        </p:nvSpPr>
        <p:spPr>
          <a:xfrm>
            <a:off x="4996900" y="5753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4" name="Shape 174"/>
          <p:cNvSpPr/>
          <p:nvPr/>
        </p:nvSpPr>
        <p:spPr>
          <a:xfrm>
            <a:off x="7511500" y="3159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75" name="Shape 175"/>
          <p:cNvSpPr/>
          <p:nvPr/>
        </p:nvSpPr>
        <p:spPr>
          <a:xfrm>
            <a:off x="7587700" y="3463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6" name="Shape 176"/>
          <p:cNvSpPr/>
          <p:nvPr/>
        </p:nvSpPr>
        <p:spPr>
          <a:xfrm>
            <a:off x="7511500" y="3921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77" name="Shape 177"/>
          <p:cNvSpPr/>
          <p:nvPr/>
        </p:nvSpPr>
        <p:spPr>
          <a:xfrm>
            <a:off x="7511500" y="4683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78" name="Shape 178"/>
          <p:cNvSpPr/>
          <p:nvPr/>
        </p:nvSpPr>
        <p:spPr>
          <a:xfrm>
            <a:off x="7511500" y="5445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79" name="Shape 179"/>
          <p:cNvSpPr/>
          <p:nvPr/>
        </p:nvSpPr>
        <p:spPr>
          <a:xfrm>
            <a:off x="7587700" y="4225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0" name="Shape 180"/>
          <p:cNvSpPr/>
          <p:nvPr/>
        </p:nvSpPr>
        <p:spPr>
          <a:xfrm>
            <a:off x="7587700" y="4987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1" name="Shape 181"/>
          <p:cNvSpPr/>
          <p:nvPr/>
        </p:nvSpPr>
        <p:spPr>
          <a:xfrm>
            <a:off x="7587700" y="5749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2" name="Shape 182"/>
          <p:cNvSpPr/>
          <p:nvPr/>
        </p:nvSpPr>
        <p:spPr>
          <a:xfrm>
            <a:off x="6566500" y="4527800"/>
            <a:ext cx="474299" cy="438299"/>
          </a:xfrm>
          <a:prstGeom prst="ellipse">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t>
            </a:r>
          </a:p>
        </p:txBody>
      </p:sp>
      <p:cxnSp>
        <p:nvCxnSpPr>
          <p:cNvPr id="183" name="Shape 183"/>
          <p:cNvCxnSpPr>
            <a:stCxn id="167" idx="2"/>
            <a:endCxn id="182" idx="0"/>
          </p:cNvCxnSpPr>
          <p:nvPr/>
        </p:nvCxnSpPr>
        <p:spPr>
          <a:xfrm flipH="1">
            <a:off x="6803521" y="2473324"/>
            <a:ext cx="3300" cy="2054400"/>
          </a:xfrm>
          <a:prstGeom prst="straightConnector1">
            <a:avLst/>
          </a:prstGeom>
          <a:noFill/>
          <a:ln w="19050" cap="flat" cmpd="sng">
            <a:solidFill>
              <a:srgbClr val="000000"/>
            </a:solidFill>
            <a:prstDash val="solid"/>
            <a:round/>
            <a:headEnd type="none" w="lg" len="lg"/>
            <a:tailEnd type="triangle" w="lg" len="lg"/>
          </a:ln>
        </p:spPr>
      </p:cxnSp>
      <p:cxnSp>
        <p:nvCxnSpPr>
          <p:cNvPr id="184" name="Shape 184"/>
          <p:cNvCxnSpPr>
            <a:stCxn id="182" idx="6"/>
            <a:endCxn id="175" idx="1"/>
          </p:cNvCxnSpPr>
          <p:nvPr/>
        </p:nvCxnSpPr>
        <p:spPr>
          <a:xfrm rot="10800000" flipH="1">
            <a:off x="7040799" y="3616250"/>
            <a:ext cx="546900" cy="1130700"/>
          </a:xfrm>
          <a:prstGeom prst="straightConnector1">
            <a:avLst/>
          </a:prstGeom>
          <a:noFill/>
          <a:ln w="19050" cap="flat" cmpd="sng">
            <a:solidFill>
              <a:srgbClr val="000000"/>
            </a:solidFill>
            <a:prstDash val="solid"/>
            <a:round/>
            <a:headEnd type="none" w="lg" len="lg"/>
            <a:tailEnd type="triangle" w="lg" len="lg"/>
          </a:ln>
        </p:spPr>
      </p:cxnSp>
      <p:cxnSp>
        <p:nvCxnSpPr>
          <p:cNvPr id="185" name="Shape 185"/>
          <p:cNvCxnSpPr>
            <a:stCxn id="182" idx="6"/>
            <a:endCxn id="179" idx="1"/>
          </p:cNvCxnSpPr>
          <p:nvPr/>
        </p:nvCxnSpPr>
        <p:spPr>
          <a:xfrm rot="10800000" flipH="1">
            <a:off x="7040799" y="4378250"/>
            <a:ext cx="546900" cy="368700"/>
          </a:xfrm>
          <a:prstGeom prst="straightConnector1">
            <a:avLst/>
          </a:prstGeom>
          <a:noFill/>
          <a:ln w="19050" cap="flat" cmpd="sng">
            <a:solidFill>
              <a:srgbClr val="000000"/>
            </a:solidFill>
            <a:prstDash val="solid"/>
            <a:round/>
            <a:headEnd type="none" w="lg" len="lg"/>
            <a:tailEnd type="triangle" w="lg" len="lg"/>
          </a:ln>
        </p:spPr>
      </p:cxnSp>
      <p:cxnSp>
        <p:nvCxnSpPr>
          <p:cNvPr id="186" name="Shape 186"/>
          <p:cNvCxnSpPr>
            <a:stCxn id="182" idx="6"/>
            <a:endCxn id="180" idx="1"/>
          </p:cNvCxnSpPr>
          <p:nvPr/>
        </p:nvCxnSpPr>
        <p:spPr>
          <a:xfrm>
            <a:off x="7040799" y="4746950"/>
            <a:ext cx="546900" cy="393300"/>
          </a:xfrm>
          <a:prstGeom prst="straightConnector1">
            <a:avLst/>
          </a:prstGeom>
          <a:noFill/>
          <a:ln w="19050" cap="flat" cmpd="sng">
            <a:solidFill>
              <a:srgbClr val="000000"/>
            </a:solidFill>
            <a:prstDash val="solid"/>
            <a:round/>
            <a:headEnd type="none" w="lg" len="lg"/>
            <a:tailEnd type="triangle" w="lg" len="lg"/>
          </a:ln>
        </p:spPr>
      </p:cxnSp>
      <p:cxnSp>
        <p:nvCxnSpPr>
          <p:cNvPr id="187" name="Shape 187"/>
          <p:cNvCxnSpPr>
            <a:stCxn id="182" idx="6"/>
            <a:endCxn id="181" idx="1"/>
          </p:cNvCxnSpPr>
          <p:nvPr/>
        </p:nvCxnSpPr>
        <p:spPr>
          <a:xfrm>
            <a:off x="7040799" y="4746950"/>
            <a:ext cx="546900" cy="1155300"/>
          </a:xfrm>
          <a:prstGeom prst="straightConnector1">
            <a:avLst/>
          </a:prstGeom>
          <a:noFill/>
          <a:ln w="19050" cap="flat" cmpd="sng">
            <a:solidFill>
              <a:srgbClr val="000000"/>
            </a:solidFill>
            <a:prstDash val="solid"/>
            <a:round/>
            <a:headEnd type="none" w="lg" len="lg"/>
            <a:tailEnd type="triangle" w="lg" len="lg"/>
          </a:ln>
        </p:spPr>
      </p:cxnSp>
      <p:sp>
        <p:nvSpPr>
          <p:cNvPr id="188" name="Shape 188"/>
          <p:cNvSpPr txBox="1"/>
          <p:nvPr/>
        </p:nvSpPr>
        <p:spPr>
          <a:xfrm>
            <a:off x="6292300" y="4987925"/>
            <a:ext cx="1022700" cy="1054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0000"/>
                </a:solidFill>
              </a:rPr>
              <a:t>Idle SlaveY will be privileged</a:t>
            </a:r>
          </a:p>
        </p:txBody>
      </p:sp>
    </p:spTree>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dirty="0">
                <a:solidFill>
                  <a:schemeClr val="accent3"/>
                </a:solidFill>
              </a:rPr>
              <a:t>efficiency</a:t>
            </a:r>
          </a:p>
        </p:txBody>
      </p:sp>
      <p:sp>
        <p:nvSpPr>
          <p:cNvPr id="194" name="Shape 19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Even loading </a:t>
            </a:r>
            <a:r>
              <a:rPr lang="en" b="1" dirty="0"/>
              <a:t>is most useful for jobs which are slow to build, but for which the very first build on a node is not notably slower than any other.</a:t>
            </a:r>
          </a:p>
          <a:p>
            <a:pPr marL="0" lvl="0" rtl="0">
              <a:spcBef>
                <a:spcPts val="0"/>
              </a:spcBef>
              <a:buNone/>
            </a:pPr>
            <a:endParaRPr/>
          </a:p>
          <a:p>
            <a:pPr marL="457200" lvl="0" indent="-406400" rtl="0">
              <a:spcBef>
                <a:spcPts val="0"/>
              </a:spcBef>
              <a:buClr>
                <a:schemeClr val="dk1"/>
              </a:buClr>
              <a:buSzPct val="100000"/>
              <a:buFont typeface="Arial"/>
              <a:buChar char="●"/>
            </a:pPr>
            <a:r>
              <a:rPr lang="en" dirty="0"/>
              <a:t>You are more likely to get a fully idle node</a:t>
            </a:r>
          </a:p>
          <a:p>
            <a:pPr marL="914400" lvl="1" indent="-368300" rtl="0">
              <a:spcBef>
                <a:spcPts val="0"/>
              </a:spcBef>
              <a:buClr>
                <a:schemeClr val="dk1"/>
              </a:buClr>
              <a:buSzPct val="78571"/>
              <a:buFont typeface="Courier New"/>
              <a:buChar char="o"/>
            </a:pPr>
            <a:r>
              <a:rPr lang="en" b="1" dirty="0"/>
              <a:t>Executing a build on a fully idle system is faster</a:t>
            </a:r>
            <a:r>
              <a:rPr lang="en" dirty="0"/>
              <a:t> than executing the same thing on a partially loaded system, all else being equal.</a:t>
            </a:r>
          </a:p>
          <a:p>
            <a:pPr marL="914400" lvl="1" indent="-368300" rtl="0">
              <a:spcBef>
                <a:spcPts val="0"/>
              </a:spcBef>
              <a:buClr>
                <a:schemeClr val="dk1"/>
              </a:buClr>
              <a:buSzPct val="78571"/>
              <a:buFont typeface="Courier New"/>
              <a:buChar char="o"/>
            </a:pPr>
            <a:r>
              <a:rPr lang="en" b="1" dirty="0"/>
              <a:t>But if the node does not have a workspace already initialized for this job, you’ll pay the price of fully checking out a new copy, which can cancel other performance gains. </a:t>
            </a:r>
          </a:p>
        </p:txBody>
      </p:sp>
    </p:spTree>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200" name="Shape 20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Global preference</a:t>
            </a:r>
          </a:p>
          <a:p>
            <a:pPr marL="914400" lvl="1" indent="-368300" rtl="0">
              <a:spcBef>
                <a:spcPts val="0"/>
              </a:spcBef>
              <a:buClr>
                <a:schemeClr val="dk1"/>
              </a:buClr>
              <a:buSzPct val="78571"/>
              <a:buFont typeface="Courier New"/>
              <a:buChar char="o"/>
            </a:pPr>
            <a:r>
              <a:rPr lang="en" dirty="0"/>
              <a:t>Picks the scheduling algorithm </a:t>
            </a:r>
            <a:r>
              <a:rPr lang="en" b="1" dirty="0">
                <a:solidFill>
                  <a:srgbClr val="CB3725"/>
                </a:solidFill>
              </a:rPr>
              <a:t>globally for all jobs</a:t>
            </a:r>
            <a:r>
              <a:rPr lang="en" dirty="0"/>
              <a:t>, unless specifically overridden by individual jobs.</a:t>
            </a:r>
          </a:p>
          <a:p>
            <a:pPr marL="457200" lvl="0" indent="-406400" rtl="0">
              <a:spcBef>
                <a:spcPts val="0"/>
              </a:spcBef>
              <a:buClr>
                <a:schemeClr val="dk1"/>
              </a:buClr>
              <a:buSzPct val="100000"/>
              <a:buFont typeface="Arial"/>
              <a:buChar char="●"/>
            </a:pPr>
            <a:r>
              <a:rPr lang="en" dirty="0"/>
              <a:t>How to activate it?</a:t>
            </a:r>
          </a:p>
          <a:p>
            <a:pPr marL="914400" lvl="1" indent="-368300" rtl="0">
              <a:spcBef>
                <a:spcPts val="0"/>
              </a:spcBef>
              <a:buClr>
                <a:schemeClr val="dk1"/>
              </a:buClr>
              <a:buSzPct val="78571"/>
              <a:buFont typeface="Courier New"/>
              <a:buChar char="o"/>
            </a:pPr>
            <a:r>
              <a:rPr lang="en" dirty="0"/>
              <a:t>Go to </a:t>
            </a:r>
            <a:r>
              <a:rPr lang="en" b="1" dirty="0"/>
              <a:t>Manage Jenkins</a:t>
            </a:r>
          </a:p>
          <a:p>
            <a:pPr marL="914400" lvl="1" indent="-368300" rtl="0">
              <a:spcBef>
                <a:spcPts val="0"/>
              </a:spcBef>
              <a:buClr>
                <a:schemeClr val="dk1"/>
              </a:buClr>
              <a:buSzPct val="78571"/>
              <a:buFont typeface="Courier New"/>
              <a:buChar char="o"/>
            </a:pPr>
            <a:r>
              <a:rPr lang="en" dirty="0"/>
              <a:t>Select </a:t>
            </a:r>
            <a:r>
              <a:rPr lang="en" b="1" dirty="0"/>
              <a:t>System Configuration</a:t>
            </a:r>
          </a:p>
          <a:p>
            <a:pPr marL="914400" lvl="1" indent="-368300" rtl="0">
              <a:spcBef>
                <a:spcPts val="0"/>
              </a:spcBef>
              <a:buClr>
                <a:schemeClr val="dk1"/>
              </a:buClr>
              <a:buSzPct val="78571"/>
              <a:buFont typeface="Courier New"/>
              <a:buChar char="o"/>
            </a:pPr>
            <a:r>
              <a:rPr lang="en" dirty="0"/>
              <a:t>Select for </a:t>
            </a:r>
            <a:r>
              <a:rPr lang="en" b="1" dirty="0"/>
              <a:t>Default Scheduler Preference</a:t>
            </a:r>
            <a:r>
              <a:rPr lang="en" dirty="0"/>
              <a:t> the entry </a:t>
            </a:r>
            <a:r>
              <a:rPr lang="en" b="1" dirty="0"/>
              <a:t>Prefer execution on idle nodes over previous used nodes</a:t>
            </a:r>
          </a:p>
        </p:txBody>
      </p:sp>
      <p:pic>
        <p:nvPicPr>
          <p:cNvPr id="201" name="Shape 201"/>
          <p:cNvPicPr preferRelativeResize="0"/>
          <p:nvPr/>
        </p:nvPicPr>
        <p:blipFill>
          <a:blip r:embed="rId3">
            <a:alphaModFix/>
          </a:blip>
          <a:stretch>
            <a:fillRect/>
          </a:stretch>
        </p:blipFill>
        <p:spPr>
          <a:xfrm>
            <a:off x="1576375" y="4976625"/>
            <a:ext cx="5991225" cy="552450"/>
          </a:xfrm>
          <a:prstGeom prst="rect">
            <a:avLst/>
          </a:prstGeom>
          <a:noFill/>
          <a:ln>
            <a:noFill/>
          </a:ln>
        </p:spPr>
      </p:pic>
      <p:sp>
        <p:nvSpPr>
          <p:cNvPr id="202" name="Shape 202"/>
          <p:cNvSpPr/>
          <p:nvPr/>
        </p:nvSpPr>
        <p:spPr>
          <a:xfrm>
            <a:off x="1617525" y="4976700"/>
            <a:ext cx="5950199" cy="552600"/>
          </a:xfrm>
          <a:prstGeom prst="rect">
            <a:avLst/>
          </a:prstGeom>
          <a:noFill/>
          <a:ln w="28575" cap="flat" cmpd="sng">
            <a:solidFill>
              <a:srgbClr val="CB372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Where do we start?</a:t>
            </a:r>
          </a:p>
        </p:txBody>
      </p:sp>
      <p:sp>
        <p:nvSpPr>
          <p:cNvPr id="208" name="Shape 20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Per-job preference</a:t>
            </a:r>
          </a:p>
          <a:p>
            <a:pPr marL="914400" lvl="1" indent="-368300" rtl="0">
              <a:spcBef>
                <a:spcPts val="0"/>
              </a:spcBef>
              <a:buClr>
                <a:schemeClr val="dk1"/>
              </a:buClr>
              <a:buSzPct val="78571"/>
              <a:buFont typeface="Courier New"/>
              <a:buChar char="o"/>
            </a:pPr>
            <a:r>
              <a:rPr lang="en" dirty="0"/>
              <a:t>Picks the scheduling algorithm </a:t>
            </a:r>
            <a:r>
              <a:rPr lang="en" b="1" dirty="0">
                <a:solidFill>
                  <a:srgbClr val="CB3725"/>
                </a:solidFill>
              </a:rPr>
              <a:t>for a specific job</a:t>
            </a:r>
            <a:r>
              <a:rPr lang="en" dirty="0"/>
              <a:t>, regardless of the global preference.</a:t>
            </a:r>
          </a:p>
          <a:p>
            <a:pPr marL="457200" lvl="0" indent="-406400" rtl="0">
              <a:spcBef>
                <a:spcPts val="0"/>
              </a:spcBef>
              <a:buClr>
                <a:schemeClr val="dk1"/>
              </a:buClr>
              <a:buSzPct val="100000"/>
              <a:buFont typeface="Arial"/>
              <a:buChar char="●"/>
            </a:pPr>
            <a:r>
              <a:rPr lang="en" dirty="0"/>
              <a:t>How to activate it?</a:t>
            </a:r>
          </a:p>
          <a:p>
            <a:pPr marL="914400" lvl="1" indent="-368300" rtl="0">
              <a:spcBef>
                <a:spcPts val="0"/>
              </a:spcBef>
              <a:buClr>
                <a:schemeClr val="dk1"/>
              </a:buClr>
              <a:buSzPct val="78571"/>
              <a:buFont typeface="Courier New"/>
              <a:buChar char="o"/>
            </a:pPr>
            <a:r>
              <a:rPr lang="en" dirty="0"/>
              <a:t>Go to the </a:t>
            </a:r>
            <a:r>
              <a:rPr lang="en" b="1" dirty="0"/>
              <a:t>configuration screen of a job</a:t>
            </a:r>
          </a:p>
          <a:p>
            <a:pPr marL="914400" lvl="1" indent="-368300" rtl="0">
              <a:spcBef>
                <a:spcPts val="0"/>
              </a:spcBef>
              <a:buClr>
                <a:schemeClr val="dk1"/>
              </a:buClr>
              <a:buSzPct val="78571"/>
              <a:buFont typeface="Courier New"/>
              <a:buChar char="o"/>
            </a:pPr>
            <a:r>
              <a:rPr lang="en" dirty="0"/>
              <a:t>Select </a:t>
            </a:r>
            <a:r>
              <a:rPr lang="en" b="1" dirty="0"/>
              <a:t>Override the default scheduler preference</a:t>
            </a:r>
          </a:p>
          <a:p>
            <a:pPr marL="914400" lvl="1" indent="-368300" rtl="0">
              <a:spcBef>
                <a:spcPts val="0"/>
              </a:spcBef>
              <a:buClr>
                <a:schemeClr val="dk1"/>
              </a:buClr>
              <a:buSzPct val="78571"/>
              <a:buFont typeface="Courier New"/>
              <a:buChar char="o"/>
            </a:pPr>
            <a:r>
              <a:rPr lang="en" dirty="0"/>
              <a:t>Select </a:t>
            </a:r>
            <a:r>
              <a:rPr lang="en" b="1" dirty="0"/>
              <a:t>Prefer execution on idle nodes over previous used nodes</a:t>
            </a:r>
          </a:p>
        </p:txBody>
      </p:sp>
      <p:pic>
        <p:nvPicPr>
          <p:cNvPr id="209" name="Shape 209"/>
          <p:cNvPicPr preferRelativeResize="0"/>
          <p:nvPr/>
        </p:nvPicPr>
        <p:blipFill>
          <a:blip r:embed="rId3">
            <a:alphaModFix/>
          </a:blip>
          <a:stretch>
            <a:fillRect/>
          </a:stretch>
        </p:blipFill>
        <p:spPr>
          <a:xfrm>
            <a:off x="1750850" y="5026987"/>
            <a:ext cx="5924550" cy="581025"/>
          </a:xfrm>
          <a:prstGeom prst="rect">
            <a:avLst/>
          </a:prstGeom>
          <a:noFill/>
          <a:ln>
            <a:noFill/>
          </a:ln>
        </p:spPr>
      </p:pic>
      <p:sp>
        <p:nvSpPr>
          <p:cNvPr id="210" name="Shape 210"/>
          <p:cNvSpPr/>
          <p:nvPr/>
        </p:nvSpPr>
        <p:spPr>
          <a:xfrm>
            <a:off x="1679425" y="5041219"/>
            <a:ext cx="5950199" cy="552600"/>
          </a:xfrm>
          <a:prstGeom prst="rect">
            <a:avLst/>
          </a:prstGeom>
          <a:noFill/>
          <a:ln w="28575" cap="flat" cmpd="sng">
            <a:solidFill>
              <a:srgbClr val="CB372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Even Scheduler Plugin</a:t>
            </a:r>
          </a:p>
        </p:txBody>
      </p:sp>
    </p:spTree>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CloudBees Jenkins Analytics</a:t>
            </a:r>
          </a:p>
        </p:txBody>
      </p:sp>
    </p:spTree>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CloudBees Jenkins Analytics?</a:t>
            </a:r>
          </a:p>
        </p:txBody>
      </p:sp>
      <p:pic>
        <p:nvPicPr>
          <p:cNvPr id="89" name="Shape 89"/>
          <p:cNvPicPr preferRelativeResize="0"/>
          <p:nvPr/>
        </p:nvPicPr>
        <p:blipFill>
          <a:blip r:embed="rId3">
            <a:alphaModFix/>
          </a:blip>
          <a:stretch>
            <a:fillRect/>
          </a:stretch>
        </p:blipFill>
        <p:spPr>
          <a:xfrm>
            <a:off x="599075" y="1670075"/>
            <a:ext cx="6010275" cy="37433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CloudBees Jenkins Analytics?</a:t>
            </a:r>
          </a:p>
        </p:txBody>
      </p:sp>
      <p:pic>
        <p:nvPicPr>
          <p:cNvPr id="95" name="Shape 95"/>
          <p:cNvPicPr preferRelativeResize="0"/>
          <p:nvPr/>
        </p:nvPicPr>
        <p:blipFill>
          <a:blip r:embed="rId3">
            <a:alphaModFix/>
          </a:blip>
          <a:stretch>
            <a:fillRect/>
          </a:stretch>
        </p:blipFill>
        <p:spPr>
          <a:xfrm>
            <a:off x="599075" y="1670075"/>
            <a:ext cx="6010275" cy="3819525"/>
          </a:xfrm>
          <a:prstGeom prst="rect">
            <a:avLst/>
          </a:prstGeom>
          <a:noFill/>
          <a:ln>
            <a:noFill/>
          </a:ln>
        </p:spPr>
      </p:pic>
      <p:pic>
        <p:nvPicPr>
          <p:cNvPr id="96" name="Shape 96"/>
          <p:cNvPicPr preferRelativeResize="0"/>
          <p:nvPr/>
        </p:nvPicPr>
        <p:blipFill>
          <a:blip r:embed="rId4">
            <a:alphaModFix/>
          </a:blip>
          <a:stretch>
            <a:fillRect/>
          </a:stretch>
        </p:blipFill>
        <p:spPr>
          <a:xfrm>
            <a:off x="1614487" y="2398950"/>
            <a:ext cx="5915025" cy="2705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sz="3200" dirty="0">
                <a:solidFill>
                  <a:srgbClr val="E15200"/>
                </a:solidFill>
              </a:rPr>
              <a:t>installation insights</a:t>
            </a:r>
          </a:p>
        </p:txBody>
      </p:sp>
      <p:pic>
        <p:nvPicPr>
          <p:cNvPr id="102" name="Shape 102"/>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Configuring Jenkins</a:t>
            </a:r>
          </a:p>
        </p:txBody>
      </p:sp>
    </p:spTree>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08" name="Shape 108"/>
          <p:cNvPicPr preferRelativeResize="0"/>
          <p:nvPr/>
        </p:nvPicPr>
        <p:blipFill>
          <a:blip r:embed="rId3">
            <a:alphaModFix/>
          </a:blip>
          <a:stretch>
            <a:fillRect/>
          </a:stretch>
        </p:blipFill>
        <p:spPr>
          <a:xfrm>
            <a:off x="599075" y="1746275"/>
            <a:ext cx="6010275" cy="3448050"/>
          </a:xfrm>
          <a:prstGeom prst="rect">
            <a:avLst/>
          </a:prstGeom>
          <a:noFill/>
          <a:ln>
            <a:noFill/>
          </a:ln>
        </p:spPr>
      </p:pic>
      <p:pic>
        <p:nvPicPr>
          <p:cNvPr id="109" name="Shape 109"/>
          <p:cNvPicPr preferRelativeResize="0"/>
          <p:nvPr/>
        </p:nvPicPr>
        <p:blipFill>
          <a:blip r:embed="rId4">
            <a:alphaModFix/>
          </a:blip>
          <a:stretch>
            <a:fillRect/>
          </a:stretch>
        </p:blipFill>
        <p:spPr>
          <a:xfrm>
            <a:off x="5934125" y="4484250"/>
            <a:ext cx="2462699" cy="17550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&lt;labName&gt;</a:t>
            </a:r>
          </a:p>
        </p:txBody>
      </p:sp>
    </p:spTree>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Cluster Operations</a:t>
            </a:r>
          </a:p>
        </p:txBody>
      </p:sp>
    </p:spTree>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Cluster Operations?</a:t>
            </a:r>
          </a:p>
        </p:txBody>
      </p:sp>
      <p:pic>
        <p:nvPicPr>
          <p:cNvPr id="89" name="Shape 89"/>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95" name="Shape 95"/>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01" name="Shape 101"/>
          <p:cNvPicPr preferRelativeResize="0"/>
          <p:nvPr/>
        </p:nvPicPr>
        <p:blipFill>
          <a:blip r:embed="rId3">
            <a:alphaModFix/>
          </a:blip>
          <a:stretch>
            <a:fillRect/>
          </a:stretch>
        </p:blipFill>
        <p:spPr>
          <a:xfrm>
            <a:off x="599075" y="1690675"/>
            <a:ext cx="6010275" cy="34766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07" name="Shape 107"/>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13" name="Shape 113"/>
          <p:cNvPicPr preferRelativeResize="0"/>
          <p:nvPr/>
        </p:nvPicPr>
        <p:blipFill>
          <a:blip r:embed="rId3">
            <a:alphaModFix/>
          </a:blip>
          <a:stretch>
            <a:fillRect/>
          </a:stretch>
        </p:blipFill>
        <p:spPr>
          <a:xfrm>
            <a:off x="599075" y="1744600"/>
            <a:ext cx="6010275" cy="1724025"/>
          </a:xfrm>
          <a:prstGeom prst="rect">
            <a:avLst/>
          </a:prstGeom>
          <a:noFill/>
          <a:ln>
            <a:noFill/>
          </a:ln>
        </p:spPr>
      </p:pic>
      <p:pic>
        <p:nvPicPr>
          <p:cNvPr id="114" name="Shape 114"/>
          <p:cNvPicPr preferRelativeResize="0"/>
          <p:nvPr/>
        </p:nvPicPr>
        <p:blipFill>
          <a:blip r:embed="rId4">
            <a:alphaModFix/>
          </a:blip>
          <a:stretch>
            <a:fillRect/>
          </a:stretch>
        </p:blipFill>
        <p:spPr>
          <a:xfrm>
            <a:off x="2209887" y="3390175"/>
            <a:ext cx="5005874" cy="2649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20" name="Shape 120"/>
          <p:cNvPicPr preferRelativeResize="0"/>
          <p:nvPr/>
        </p:nvPicPr>
        <p:blipFill>
          <a:blip r:embed="rId3">
            <a:alphaModFix/>
          </a:blip>
          <a:stretch>
            <a:fillRect/>
          </a:stretch>
        </p:blipFill>
        <p:spPr>
          <a:xfrm>
            <a:off x="599075" y="1833550"/>
            <a:ext cx="6010275" cy="1724025"/>
          </a:xfrm>
          <a:prstGeom prst="rect">
            <a:avLst/>
          </a:prstGeom>
          <a:noFill/>
          <a:ln>
            <a:noFill/>
          </a:ln>
        </p:spPr>
      </p:pic>
      <p:pic>
        <p:nvPicPr>
          <p:cNvPr id="121" name="Shape 121"/>
          <p:cNvPicPr preferRelativeResize="0"/>
          <p:nvPr/>
        </p:nvPicPr>
        <p:blipFill>
          <a:blip r:embed="rId4">
            <a:alphaModFix/>
          </a:blip>
          <a:stretch>
            <a:fillRect/>
          </a:stretch>
        </p:blipFill>
        <p:spPr>
          <a:xfrm>
            <a:off x="1843075" y="3105525"/>
            <a:ext cx="5457825" cy="2800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sz="3200" dirty="0">
                <a:solidFill>
                  <a:srgbClr val="E15200"/>
                </a:solidFill>
              </a:rPr>
              <a:t>maintainability</a:t>
            </a:r>
          </a:p>
        </p:txBody>
      </p:sp>
      <p:pic>
        <p:nvPicPr>
          <p:cNvPr id="127" name="Shape 127"/>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0" y="609600"/>
            <a:ext cx="8227500" cy="836099"/>
          </a:xfrm>
          <a:prstGeom prst="rect">
            <a:avLst/>
          </a:prstGeom>
        </p:spPr>
        <p:txBody>
          <a:bodyPr lIns="91425" tIns="91425" rIns="91425" bIns="91425" anchor="ctr" anchorCtr="0">
            <a:noAutofit/>
          </a:bodyPr>
          <a:lstStyle/>
          <a:p>
            <a:pPr>
              <a:spcBef>
                <a:spcPts val="0"/>
              </a:spcBef>
              <a:buNone/>
            </a:pPr>
            <a:r>
              <a:rPr lang="en" dirty="0" smtClean="0"/>
              <a:t>TOC</a:t>
            </a:r>
            <a:endParaRPr lang="en" dirty="0"/>
          </a:p>
        </p:txBody>
      </p:sp>
      <p:sp>
        <p:nvSpPr>
          <p:cNvPr id="89" name="Shape 89"/>
          <p:cNvSpPr txBox="1">
            <a:spLocks noGrp="1"/>
          </p:cNvSpPr>
          <p:nvPr>
            <p:ph type="body" idx="1"/>
          </p:nvPr>
        </p:nvSpPr>
        <p:spPr>
          <a:xfrm>
            <a:off x="599831" y="1371600"/>
            <a:ext cx="8226599" cy="5257800"/>
          </a:xfrm>
          <a:prstGeom prst="rect">
            <a:avLst/>
          </a:prstGeom>
        </p:spPr>
        <p:txBody>
          <a:bodyPr lIns="91425" tIns="91425" rIns="91425" bIns="91425" anchor="t" anchorCtr="0">
            <a:noAutofit/>
          </a:bodyPr>
          <a:lstStyle/>
          <a:p>
            <a:pPr marL="228600" lvl="0" indent="-228600">
              <a:buFont typeface="+mj-lt"/>
              <a:buAutoNum type="arabicPeriod"/>
            </a:pPr>
            <a:r>
              <a:rPr lang="en-US" sz="1400" dirty="0" smtClean="0"/>
              <a:t>Introduction to CI &amp; CD</a:t>
            </a:r>
          </a:p>
          <a:p>
            <a:pPr marL="228600" lvl="0" indent="-228600">
              <a:buFont typeface="+mj-lt"/>
              <a:buAutoNum type="arabicPeriod"/>
            </a:pPr>
            <a:r>
              <a:rPr lang="en-US" sz="1400" dirty="0" smtClean="0"/>
              <a:t>Introduction to CloudBees Jenkins Platform (CJP)</a:t>
            </a:r>
          </a:p>
          <a:p>
            <a:pPr marL="228600" lvl="0" indent="-228600">
              <a:buFont typeface="+mj-lt"/>
              <a:buAutoNum type="arabicPeriod"/>
            </a:pPr>
            <a:r>
              <a:rPr lang="en-US" sz="1400" dirty="0" smtClean="0"/>
              <a:t>CloudBees Enterprise Jenkins (CJE)</a:t>
            </a:r>
          </a:p>
          <a:p>
            <a:pPr marL="228600" lvl="0" indent="-228600">
              <a:buFont typeface="+mj-lt"/>
              <a:buAutoNum type="arabicPeriod"/>
            </a:pPr>
            <a:endParaRPr lang="en-US" sz="1400" dirty="0" smtClean="0"/>
          </a:p>
          <a:p>
            <a:pPr marL="228600" indent="-228600">
              <a:buFont typeface="+mj-lt"/>
              <a:buAutoNum type="arabicPeriod"/>
            </a:pPr>
            <a:r>
              <a:rPr lang="en-US" sz="1400" dirty="0" smtClean="0"/>
              <a:t>Command-Line Interface</a:t>
            </a:r>
          </a:p>
          <a:p>
            <a:pPr marL="228600" indent="-228600">
              <a:buFont typeface="+mj-lt"/>
              <a:buAutoNum type="arabicPeriod"/>
            </a:pPr>
            <a:r>
              <a:rPr lang="en-US" sz="1400" dirty="0" smtClean="0"/>
              <a:t>Distributed Builds</a:t>
            </a:r>
          </a:p>
          <a:p>
            <a:pPr marL="228600" indent="-228600">
              <a:buFont typeface="+mj-lt"/>
              <a:buAutoNum type="arabicPeriod"/>
            </a:pPr>
            <a:r>
              <a:rPr lang="en-US" sz="1400" dirty="0" smtClean="0"/>
              <a:t>CloudBees Jenkins Operations Center (CJOC)</a:t>
            </a:r>
          </a:p>
          <a:p>
            <a:pPr marL="228600" indent="-228600">
              <a:buFont typeface="+mj-lt"/>
              <a:buAutoNum type="arabicPeriod"/>
            </a:pPr>
            <a:r>
              <a:rPr lang="en-US" sz="1400" dirty="0" smtClean="0"/>
              <a:t>Client Masters</a:t>
            </a:r>
          </a:p>
          <a:p>
            <a:pPr marL="228600" indent="-228600">
              <a:buFont typeface="+mj-lt"/>
              <a:buAutoNum type="arabicPeriod"/>
            </a:pPr>
            <a:r>
              <a:rPr lang="en-US" sz="1400" dirty="0" smtClean="0"/>
              <a:t>Shared Slaves</a:t>
            </a:r>
          </a:p>
          <a:p>
            <a:pPr marL="228600" indent="-228600">
              <a:buFont typeface="+mj-lt"/>
              <a:buAutoNum type="arabicPeriod"/>
            </a:pPr>
            <a:r>
              <a:rPr lang="en-US" sz="1400" dirty="0" smtClean="0"/>
              <a:t>Security</a:t>
            </a:r>
          </a:p>
          <a:p>
            <a:pPr marL="228600" indent="-228600">
              <a:buFont typeface="+mj-lt"/>
              <a:buAutoNum type="arabicPeriod"/>
            </a:pPr>
            <a:r>
              <a:rPr lang="en-US" sz="1400" dirty="0" smtClean="0"/>
              <a:t>Access Control with RBAC Plugin</a:t>
            </a:r>
          </a:p>
          <a:p>
            <a:pPr marL="228600" indent="-228600">
              <a:buFont typeface="+mj-lt"/>
              <a:buAutoNum type="arabicPeriod"/>
            </a:pPr>
            <a:r>
              <a:rPr lang="en-US" sz="1400" dirty="0" smtClean="0"/>
              <a:t>High Availability (HA)</a:t>
            </a:r>
          </a:p>
          <a:p>
            <a:pPr marL="228600" indent="-228600">
              <a:buFont typeface="+mj-lt"/>
              <a:buAutoNum type="arabicPeriod"/>
            </a:pPr>
            <a:r>
              <a:rPr lang="en-US" sz="1400" dirty="0" smtClean="0"/>
              <a:t>Backup Scheduling </a:t>
            </a:r>
          </a:p>
          <a:p>
            <a:pPr marL="228600" indent="-228600">
              <a:buFont typeface="+mj-lt"/>
              <a:buAutoNum type="arabicPeriod"/>
            </a:pPr>
            <a:r>
              <a:rPr lang="en-US" sz="1400" dirty="0" smtClean="0"/>
              <a:t>Monitoring </a:t>
            </a:r>
          </a:p>
          <a:p>
            <a:pPr marL="228600" indent="-228600">
              <a:buFont typeface="+mj-lt"/>
              <a:buAutoNum type="arabicPeriod"/>
            </a:pPr>
            <a:r>
              <a:rPr lang="en-US" sz="1400" dirty="0" smtClean="0"/>
              <a:t>Nodes Plus </a:t>
            </a:r>
          </a:p>
          <a:p>
            <a:pPr marL="228600" indent="-228600">
              <a:buFont typeface="+mj-lt"/>
              <a:buAutoNum type="arabicPeriod"/>
            </a:pPr>
            <a:r>
              <a:rPr lang="en-US" sz="1400" dirty="0" smtClean="0"/>
              <a:t>Fast Archiver </a:t>
            </a:r>
          </a:p>
          <a:p>
            <a:pPr marL="228600" indent="-228600">
              <a:buFont typeface="+mj-lt"/>
              <a:buAutoNum type="arabicPeriod"/>
            </a:pPr>
            <a:r>
              <a:rPr lang="en-US" sz="1400" dirty="0" smtClean="0"/>
              <a:t>Pull-Request Builder for GitHub </a:t>
            </a:r>
          </a:p>
          <a:p>
            <a:pPr marL="228600" indent="-228600">
              <a:buFont typeface="+mj-lt"/>
              <a:buAutoNum type="arabicPeriod"/>
            </a:pPr>
            <a:r>
              <a:rPr lang="en-US" sz="1400" dirty="0" smtClean="0"/>
              <a:t>Custom Update Center</a:t>
            </a:r>
          </a:p>
          <a:p>
            <a:pPr marL="228600" indent="-228600">
              <a:buFont typeface="+mj-lt"/>
              <a:buAutoNum type="arabicPeriod"/>
            </a:pPr>
            <a:r>
              <a:rPr lang="en-US" sz="1400" dirty="0" smtClean="0"/>
              <a:t>NIO SSH Slaves</a:t>
            </a:r>
          </a:p>
          <a:p>
            <a:pPr marL="228600" indent="-228600">
              <a:buFont typeface="+mj-lt"/>
              <a:buAutoNum type="arabicPeriod"/>
            </a:pPr>
            <a:r>
              <a:rPr lang="en-US" sz="1400" dirty="0" smtClean="0"/>
              <a:t>Even Scheduler</a:t>
            </a:r>
          </a:p>
          <a:p>
            <a:pPr marL="228600" indent="-228600">
              <a:buFont typeface="+mj-lt"/>
              <a:buAutoNum type="arabicPeriod"/>
            </a:pPr>
            <a:r>
              <a:rPr lang="en-US" sz="1400" dirty="0" smtClean="0"/>
              <a:t>CloudBees Jenkins Analytics </a:t>
            </a:r>
          </a:p>
          <a:p>
            <a:pPr marL="228600" indent="-228600">
              <a:buFont typeface="+mj-lt"/>
              <a:buAutoNum type="arabicPeriod"/>
            </a:pPr>
            <a:r>
              <a:rPr lang="en-US" sz="1400" dirty="0" smtClean="0"/>
              <a:t>Cluster Operations</a:t>
            </a:r>
          </a:p>
          <a:p>
            <a:pPr marL="228600" indent="-228600">
              <a:buFont typeface="+mj-lt"/>
              <a:buAutoNum type="arabicPeriod"/>
            </a:pPr>
            <a:r>
              <a:rPr lang="en-US" sz="1400" dirty="0" smtClean="0"/>
              <a:t>CloudBees Support</a:t>
            </a:r>
          </a:p>
          <a:p>
            <a:pPr lvl="0"/>
            <a:endParaRPr sz="8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Jenkins Home Directory</a:t>
            </a:r>
          </a:p>
        </p:txBody>
      </p:sp>
      <p:sp>
        <p:nvSpPr>
          <p:cNvPr id="201" name="Shape 2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This is where all the important data goes</a:t>
            </a:r>
          </a:p>
          <a:p>
            <a:pPr marL="914400" lvl="1" indent="-368300" rtl="0">
              <a:spcBef>
                <a:spcPts val="0"/>
              </a:spcBef>
              <a:buClr>
                <a:schemeClr val="dk1"/>
              </a:buClr>
              <a:buSzPct val="78571"/>
              <a:buFont typeface="Courier New"/>
              <a:buChar char="o"/>
            </a:pPr>
            <a:r>
              <a:rPr lang="en"/>
              <a:t>Need to be backed up, etc.</a:t>
            </a:r>
          </a:p>
          <a:p>
            <a:pPr marL="0" lvl="0" rtl="0">
              <a:spcBef>
                <a:spcPts val="0"/>
              </a:spcBef>
              <a:buNone/>
            </a:pPr>
            <a:endParaRPr/>
          </a:p>
          <a:p>
            <a:pPr marL="457200" lvl="0" indent="-406400" rtl="0">
              <a:spcBef>
                <a:spcPts val="0"/>
              </a:spcBef>
              <a:buClr>
                <a:schemeClr val="dk1"/>
              </a:buClr>
              <a:buSzPct val="100000"/>
              <a:buFont typeface="Arial"/>
              <a:buChar char="●"/>
            </a:pPr>
            <a:r>
              <a:rPr lang="en"/>
              <a:t>Can be set in several ways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system property</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environment variable</a:t>
            </a:r>
          </a:p>
          <a:p>
            <a:pPr marL="914400" lvl="1" indent="-368300" rtl="0">
              <a:spcBef>
                <a:spcPts val="0"/>
              </a:spcBef>
              <a:buClr>
                <a:schemeClr val="dk1"/>
              </a:buClr>
              <a:buSzPct val="78571"/>
              <a:buFont typeface="Courier New"/>
              <a:buChar char="o"/>
            </a:pPr>
            <a:r>
              <a:rPr lang="en"/>
              <a:t>Falls back to ~/.jenkins</a:t>
            </a:r>
          </a:p>
          <a:p>
            <a:pPr marL="0" lvl="0" rtl="0">
              <a:spcBef>
                <a:spcPts val="0"/>
              </a:spcBef>
              <a:buNone/>
            </a:pPr>
            <a:endParaRPr/>
          </a:p>
          <a:p>
            <a:pPr marL="457200" lvl="0" indent="-406400" rtl="0">
              <a:spcBef>
                <a:spcPts val="0"/>
              </a:spcBef>
              <a:buClr>
                <a:schemeClr val="dk1"/>
              </a:buClr>
              <a:buSzPct val="100000"/>
              <a:buFont typeface="Arial"/>
              <a:buChar char="●"/>
            </a:pPr>
            <a:r>
              <a:rPr lang="en"/>
              <a:t>Can be verified from system config page</a:t>
            </a:r>
          </a:p>
        </p:txBody>
      </p:sp>
    </p:spTree>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33" name="Shape 133"/>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409391" y="2684775"/>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a plugin update Cluster Operation</a:t>
            </a:r>
          </a:p>
        </p:txBody>
      </p:sp>
    </p:spTree>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CloudBees Support</a:t>
            </a:r>
            <a:endParaRPr lang="en-US" b="1" dirty="0"/>
          </a:p>
        </p:txBody>
      </p:sp>
    </p:spTree>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What is </a:t>
            </a:r>
            <a:r>
              <a:rPr lang="en-US" dirty="0" smtClean="0"/>
              <a:t>CloudBees Support</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a:t>
            </a:r>
            <a:r>
              <a:rPr lang="en-US" i="1" dirty="0" smtClean="0"/>
              <a:t>Support</a:t>
            </a:r>
            <a:r>
              <a:rPr lang="en-US" dirty="0" smtClean="0"/>
              <a:t> </a:t>
            </a:r>
            <a:r>
              <a:rPr lang="en-US" dirty="0" err="1" smtClean="0"/>
              <a:t>plugin</a:t>
            </a:r>
            <a:r>
              <a:rPr lang="en-US" dirty="0" smtClean="0"/>
              <a:t> provides the ability to generate a bundle of all the commonly requested information used by CloudBees when resolving support issues</a:t>
            </a:r>
            <a:endParaRPr/>
          </a:p>
        </p:txBody>
      </p:sp>
    </p:spTree>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Benefits</a:t>
            </a:r>
            <a:r>
              <a:rPr lang="en" dirty="0" smtClean="0"/>
              <a:t>:</a:t>
            </a:r>
            <a:r>
              <a:rPr lang="en-US" dirty="0" smtClean="0"/>
              <a:t> CloudBees Support</a:t>
            </a:r>
            <a:endParaRPr lang="en" dirty="0"/>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S</a:t>
            </a:r>
            <a:r>
              <a:rPr lang="en-US" sz="2400" dirty="0" smtClean="0"/>
              <a:t>ince some CloudBees customers purchase support contracts without being licensed for CloudBees Jenkins Enterprise, this </a:t>
            </a:r>
            <a:r>
              <a:rPr lang="en-US" sz="2400" dirty="0" err="1" smtClean="0"/>
              <a:t>plugin</a:t>
            </a:r>
            <a:r>
              <a:rPr lang="en-US" sz="2400" dirty="0" smtClean="0"/>
              <a:t> is also available for download and installation into any Jenkins installation. Simply go to the </a:t>
            </a:r>
            <a:r>
              <a:rPr lang="en-US" sz="2400" dirty="0" err="1" smtClean="0"/>
              <a:t>plugin’s</a:t>
            </a:r>
            <a:r>
              <a:rPr lang="en-US" sz="2400" dirty="0" smtClean="0"/>
              <a:t> </a:t>
            </a:r>
            <a:r>
              <a:rPr lang="en-US" sz="2400" dirty="0" smtClean="0">
                <a:hlinkClick r:id="rId3"/>
              </a:rPr>
              <a:t>release notes</a:t>
            </a:r>
            <a:r>
              <a:rPr lang="en-US" sz="2400" dirty="0" smtClean="0"/>
              <a:t>, pick the latest version, and click the link in the Download section (such as to </a:t>
            </a:r>
            <a:r>
              <a:rPr lang="en-US" sz="2400" dirty="0" smtClean="0">
                <a:hlinkClick r:id="rId4"/>
              </a:rPr>
              <a:t>http://jenkins-updates.cloudbees.com/download/plugins/cloudbees-support/*latest*/cloudbees-support.hpi</a:t>
            </a:r>
            <a:r>
              <a:rPr lang="en-US" sz="2400" dirty="0" smtClean="0"/>
              <a:t>). You can install the downloaded </a:t>
            </a:r>
            <a:r>
              <a:rPr lang="en-US" sz="2400" dirty="0" err="1" smtClean="0"/>
              <a:t>plugin</a:t>
            </a:r>
            <a:r>
              <a:rPr lang="en-US" sz="2400" dirty="0" smtClean="0"/>
              <a:t> using Manage Jenkins » Manage </a:t>
            </a:r>
            <a:r>
              <a:rPr lang="en-US" sz="2400" dirty="0" err="1" smtClean="0"/>
              <a:t>Plugins</a:t>
            </a:r>
            <a:r>
              <a:rPr lang="en-US" sz="2400" dirty="0" smtClean="0"/>
              <a:t> » Advanced » Upload Plugin</a:t>
            </a:r>
            <a:endParaRPr sz="2400"/>
          </a:p>
        </p:txBody>
      </p:sp>
    </p:spTree>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To generate a bundle, simply go to the CloudBees Support link on the Jenkins instance.</a:t>
            </a:r>
            <a:endParaRPr/>
          </a:p>
        </p:txBody>
      </p:sp>
    </p:spTree>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C:\Users\e2esystem\Downloads\generate-bundle.png"/>
          <p:cNvPicPr>
            <a:picLocks noChangeAspect="1" noChangeArrowheads="1"/>
          </p:cNvPicPr>
          <p:nvPr/>
        </p:nvPicPr>
        <p:blipFill>
          <a:blip r:embed="rId2"/>
          <a:srcRect/>
          <a:stretch>
            <a:fillRect/>
          </a:stretch>
        </p:blipFill>
        <p:spPr bwMode="auto">
          <a:xfrm>
            <a:off x="152400" y="1524000"/>
            <a:ext cx="8991600" cy="5291628"/>
          </a:xfrm>
          <a:prstGeom prst="rect">
            <a:avLst/>
          </a:prstGeom>
          <a:noFill/>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dirty="0" smtClean="0"/>
              <a:t>CloudBees Support</a:t>
            </a:r>
            <a:endParaRPr lang="en"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Jenkins Home Directory structure</a:t>
            </a:r>
          </a:p>
        </p:txBody>
      </p:sp>
      <p:pic>
        <p:nvPicPr>
          <p:cNvPr id="207" name="Shape 207"/>
          <p:cNvPicPr preferRelativeResize="0"/>
          <p:nvPr/>
        </p:nvPicPr>
        <p:blipFill>
          <a:blip r:embed="rId3">
            <a:alphaModFix/>
          </a:blip>
          <a:stretch>
            <a:fillRect/>
          </a:stretch>
        </p:blipFill>
        <p:spPr>
          <a:xfrm>
            <a:off x="2192650" y="2157725"/>
            <a:ext cx="4219575" cy="3467100"/>
          </a:xfrm>
          <a:prstGeom prst="rect">
            <a:avLst/>
          </a:prstGeom>
          <a:noFill/>
          <a:ln>
            <a:noFill/>
          </a:ln>
        </p:spPr>
      </p:pic>
      <p:sp>
        <p:nvSpPr>
          <p:cNvPr id="208" name="Shape 208"/>
          <p:cNvSpPr/>
          <p:nvPr/>
        </p:nvSpPr>
        <p:spPr>
          <a:xfrm>
            <a:off x="6752900" y="1670075"/>
            <a:ext cx="2290499" cy="487799"/>
          </a:xfrm>
          <a:prstGeom prst="wedgeRoundRectCallout">
            <a:avLst>
              <a:gd name="adj1" fmla="val -134905"/>
              <a:gd name="adj2" fmla="val 72790"/>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General configuration file</a:t>
            </a:r>
          </a:p>
        </p:txBody>
      </p:sp>
      <p:sp>
        <p:nvSpPr>
          <p:cNvPr id="209" name="Shape 209"/>
          <p:cNvSpPr txBox="1"/>
          <p:nvPr/>
        </p:nvSpPr>
        <p:spPr>
          <a:xfrm>
            <a:off x="599075" y="4661050"/>
            <a:ext cx="1695599" cy="441300"/>
          </a:xfrm>
          <a:prstGeom prst="rect">
            <a:avLst/>
          </a:prstGeom>
          <a:noFill/>
          <a:ln>
            <a:noFill/>
          </a:ln>
        </p:spPr>
        <p:txBody>
          <a:bodyPr lIns="91425" tIns="91425" rIns="91425" bIns="91425" anchor="t" anchorCtr="0">
            <a:noAutofit/>
          </a:bodyPr>
          <a:lstStyle/>
          <a:p>
            <a:pPr>
              <a:spcBef>
                <a:spcPts val="0"/>
              </a:spcBef>
              <a:buNone/>
            </a:pPr>
            <a:r>
              <a:rPr lang="en"/>
              <a:t>JENKINS_HOME</a:t>
            </a:r>
          </a:p>
        </p:txBody>
      </p:sp>
      <p:sp>
        <p:nvSpPr>
          <p:cNvPr id="210" name="Shape 210"/>
          <p:cNvSpPr/>
          <p:nvPr/>
        </p:nvSpPr>
        <p:spPr>
          <a:xfrm>
            <a:off x="6686050" y="3149437"/>
            <a:ext cx="2290499" cy="609599"/>
          </a:xfrm>
          <a:prstGeom prst="wedgeRoundRectCallout">
            <a:avLst>
              <a:gd name="adj1" fmla="val -142466"/>
              <a:gd name="adj2" fmla="val 117948"/>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Build job workspaces, history and artifacts</a:t>
            </a:r>
          </a:p>
        </p:txBody>
      </p:sp>
      <p:sp>
        <p:nvSpPr>
          <p:cNvPr id="211" name="Shape 211"/>
          <p:cNvSpPr/>
          <p:nvPr/>
        </p:nvSpPr>
        <p:spPr>
          <a:xfrm>
            <a:off x="6600875" y="5365600"/>
            <a:ext cx="2290499" cy="487799"/>
          </a:xfrm>
          <a:prstGeom prst="wedgeRoundRectCallout">
            <a:avLst>
              <a:gd name="adj1" fmla="val -139761"/>
              <a:gd name="adj2" fmla="val -81739"/>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Local user database</a:t>
            </a:r>
          </a:p>
        </p:txBody>
      </p:sp>
      <p:sp>
        <p:nvSpPr>
          <p:cNvPr id="212" name="Shape 212"/>
          <p:cNvSpPr/>
          <p:nvPr/>
        </p:nvSpPr>
        <p:spPr>
          <a:xfrm>
            <a:off x="6686050" y="4318425"/>
            <a:ext cx="2290499" cy="487799"/>
          </a:xfrm>
          <a:prstGeom prst="wedgeRoundRectCallout">
            <a:avLst>
              <a:gd name="adj1" fmla="val -143141"/>
              <a:gd name="adj2" fmla="val -27383"/>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Installed plugins</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Jenkins Home Directory</a:t>
            </a:r>
          </a:p>
        </p:txBody>
      </p:sp>
      <p:sp>
        <p:nvSpPr>
          <p:cNvPr id="218" name="Shape 21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Prepare for disk usage growth</a:t>
            </a:r>
          </a:p>
          <a:p>
            <a:pPr marL="914400" lvl="1" indent="-368300" rtl="0">
              <a:spcBef>
                <a:spcPts val="0"/>
              </a:spcBef>
              <a:buClr>
                <a:schemeClr val="dk1"/>
              </a:buClr>
              <a:buSzPct val="78571"/>
              <a:buFont typeface="Courier New"/>
              <a:buChar char="o"/>
            </a:pPr>
            <a:r>
              <a:rPr lang="en"/>
              <a:t>Especially when you start to host jobs from people who aren’t close to you</a:t>
            </a:r>
          </a:p>
          <a:p>
            <a:pPr marL="914400" lvl="1" indent="-368300" rtl="0">
              <a:spcBef>
                <a:spcPts val="0"/>
              </a:spcBef>
              <a:buClr>
                <a:schemeClr val="dk1"/>
              </a:buClr>
              <a:buSzPct val="78571"/>
              <a:buFont typeface="Courier New"/>
              <a:buChar char="o"/>
            </a:pPr>
            <a:r>
              <a:rPr lang="en"/>
              <a:t>Make sure you can throw more disks at the problem later</a:t>
            </a:r>
          </a:p>
          <a:p>
            <a:pPr marL="0" lvl="0" rtl="0">
              <a:spcBef>
                <a:spcPts val="0"/>
              </a:spcBef>
              <a:buNone/>
            </a:pPr>
            <a:endParaRPr/>
          </a:p>
          <a:p>
            <a:pPr marL="457200" lvl="0" indent="-406400" rtl="0">
              <a:spcBef>
                <a:spcPts val="0"/>
              </a:spcBef>
              <a:buClr>
                <a:schemeClr val="dk1"/>
              </a:buClr>
              <a:buSzPct val="100000"/>
              <a:buFont typeface="Arial"/>
              <a:buChar char="●"/>
            </a:pPr>
            <a:r>
              <a:rPr lang="en"/>
              <a:t>No need to waste money on 15000rpm SCSI disks</a:t>
            </a:r>
          </a:p>
          <a:p>
            <a:pPr marL="914400" lvl="1" indent="-368300" rtl="0">
              <a:spcBef>
                <a:spcPts val="0"/>
              </a:spcBef>
              <a:buClr>
                <a:schemeClr val="dk1"/>
              </a:buClr>
              <a:buSzPct val="78571"/>
              <a:buFont typeface="Courier New"/>
              <a:buChar char="o"/>
            </a:pPr>
            <a:r>
              <a:rPr lang="en"/>
              <a:t>But bigger disk is nice</a:t>
            </a:r>
          </a:p>
          <a:p>
            <a:pPr marL="0" lvl="0" rtl="0">
              <a:spcBef>
                <a:spcPts val="0"/>
              </a:spcBef>
              <a:buNone/>
            </a:pPr>
            <a:endParaRPr/>
          </a:p>
          <a:p>
            <a:pPr marL="457200" lvl="0" indent="-406400">
              <a:spcBef>
                <a:spcPts val="0"/>
              </a:spcBef>
              <a:buClr>
                <a:schemeClr val="dk1"/>
              </a:buClr>
              <a:buSzPct val="100000"/>
              <a:buFont typeface="Arial"/>
              <a:buChar char="●"/>
            </a:pPr>
            <a:r>
              <a:rPr lang="en"/>
              <a:t>Can be network mounted (NFS / SAN / CIFS)</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Expandable volume</a:t>
            </a:r>
          </a:p>
        </p:txBody>
      </p:sp>
      <p:sp>
        <p:nvSpPr>
          <p:cNvPr id="224" name="Shape 22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“Spanned volume” on Windows</a:t>
            </a:r>
          </a:p>
          <a:p>
            <a:pPr marL="0" lvl="0" rtl="0">
              <a:spcBef>
                <a:spcPts val="0"/>
              </a:spcBef>
              <a:buNone/>
            </a:pPr>
            <a:endParaRPr/>
          </a:p>
          <a:p>
            <a:pPr marL="457200" lvl="0" indent="-406400" rtl="0">
              <a:spcBef>
                <a:spcPts val="0"/>
              </a:spcBef>
              <a:buClr>
                <a:schemeClr val="dk1"/>
              </a:buClr>
              <a:buSzPct val="100000"/>
              <a:buFont typeface="Arial"/>
              <a:buChar char="●"/>
            </a:pPr>
            <a:r>
              <a:rPr lang="en"/>
              <a:t>LVM on Linux</a:t>
            </a:r>
          </a:p>
          <a:p>
            <a:pPr marL="914400" lvl="1" indent="-368300" rtl="0">
              <a:spcBef>
                <a:spcPts val="0"/>
              </a:spcBef>
              <a:buClr>
                <a:schemeClr val="dk1"/>
              </a:buClr>
              <a:buSzPct val="78571"/>
              <a:buFont typeface="Courier New"/>
              <a:buChar char="o"/>
            </a:pPr>
            <a:r>
              <a:rPr lang="en"/>
              <a:t>This needs the most upfront planning</a:t>
            </a:r>
          </a:p>
          <a:p>
            <a:pPr marL="0" lvl="0" rtl="0">
              <a:spcBef>
                <a:spcPts val="0"/>
              </a:spcBef>
              <a:buNone/>
            </a:pPr>
            <a:endParaRPr/>
          </a:p>
          <a:p>
            <a:pPr marL="457200" lvl="0" indent="-406400" rtl="0">
              <a:spcBef>
                <a:spcPts val="0"/>
              </a:spcBef>
              <a:buClr>
                <a:schemeClr val="dk1"/>
              </a:buClr>
              <a:buSzPct val="100000"/>
              <a:buFont typeface="Arial"/>
              <a:buChar char="●"/>
            </a:pPr>
            <a:r>
              <a:rPr lang="en"/>
              <a:t>ZFS</a:t>
            </a:r>
          </a:p>
          <a:p>
            <a:pPr marL="914400" lvl="1" indent="-368300" rtl="0">
              <a:spcBef>
                <a:spcPts val="0"/>
              </a:spcBef>
              <a:buClr>
                <a:schemeClr val="dk1"/>
              </a:buClr>
              <a:buSzPct val="78571"/>
              <a:buFont typeface="Courier New"/>
              <a:buChar char="o"/>
            </a:pPr>
            <a:r>
              <a:rPr lang="en"/>
              <a:t>Shame there’s no viable free Solaris flavor</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should be its own FS</a:t>
            </a:r>
          </a:p>
          <a:p>
            <a:pPr marL="0" lvl="0" rtl="0">
              <a:spcBef>
                <a:spcPts val="0"/>
              </a:spcBef>
              <a:buNone/>
            </a:pPr>
            <a:endParaRPr/>
          </a:p>
          <a:p>
            <a:pPr marL="457200" lvl="0" indent="-406400" rtl="0">
              <a:spcBef>
                <a:spcPts val="0"/>
              </a:spcBef>
              <a:buClr>
                <a:schemeClr val="dk1"/>
              </a:buClr>
              <a:buSzPct val="100000"/>
              <a:buFont typeface="Arial"/>
              <a:buChar char="●"/>
            </a:pPr>
            <a:r>
              <a:rPr lang="en"/>
              <a:t>If it’s too late, symlink is your friend</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Manage Jenkins</a:t>
            </a:r>
          </a:p>
        </p:txBody>
      </p:sp>
      <p:pic>
        <p:nvPicPr>
          <p:cNvPr id="230" name="Shape 230"/>
          <p:cNvPicPr preferRelativeResize="0"/>
          <p:nvPr/>
        </p:nvPicPr>
        <p:blipFill>
          <a:blip r:embed="rId3">
            <a:alphaModFix/>
          </a:blip>
          <a:stretch>
            <a:fillRect/>
          </a:stretch>
        </p:blipFill>
        <p:spPr>
          <a:xfrm>
            <a:off x="1167650" y="1670075"/>
            <a:ext cx="6808698" cy="51267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Upgrade of Jenkins</a:t>
            </a:r>
          </a:p>
        </p:txBody>
      </p:sp>
      <p:sp>
        <p:nvSpPr>
          <p:cNvPr id="236" name="Shape 23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You’ll receive notification when new version is released</a:t>
            </a:r>
          </a:p>
        </p:txBody>
      </p:sp>
      <p:pic>
        <p:nvPicPr>
          <p:cNvPr id="237" name="Shape 237"/>
          <p:cNvPicPr preferRelativeResize="0"/>
          <p:nvPr/>
        </p:nvPicPr>
        <p:blipFill>
          <a:blip r:embed="rId3">
            <a:alphaModFix/>
          </a:blip>
          <a:stretch>
            <a:fillRect/>
          </a:stretch>
        </p:blipFill>
        <p:spPr>
          <a:xfrm>
            <a:off x="843825" y="3089300"/>
            <a:ext cx="7886450" cy="3128674"/>
          </a:xfrm>
          <a:prstGeom prst="rect">
            <a:avLst/>
          </a:prstGeom>
          <a:noFill/>
          <a:ln>
            <a:noFill/>
          </a:ln>
        </p:spPr>
      </p:pic>
      <p:sp>
        <p:nvSpPr>
          <p:cNvPr id="238" name="Shape 238"/>
          <p:cNvSpPr/>
          <p:nvPr/>
        </p:nvSpPr>
        <p:spPr>
          <a:xfrm>
            <a:off x="3395175" y="2369225"/>
            <a:ext cx="2415599" cy="596399"/>
          </a:xfrm>
          <a:prstGeom prst="wedgeRectCallout">
            <a:avLst>
              <a:gd name="adj1" fmla="val 45675"/>
              <a:gd name="adj2" fmla="val 23171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Download the latest version and install manually</a:t>
            </a:r>
          </a:p>
        </p:txBody>
      </p:sp>
      <p:sp>
        <p:nvSpPr>
          <p:cNvPr id="239" name="Shape 239"/>
          <p:cNvSpPr/>
          <p:nvPr/>
        </p:nvSpPr>
        <p:spPr>
          <a:xfrm>
            <a:off x="6226500" y="2369225"/>
            <a:ext cx="2415599" cy="596399"/>
          </a:xfrm>
          <a:prstGeom prst="wedgeRectCallout">
            <a:avLst>
              <a:gd name="adj1" fmla="val -18969"/>
              <a:gd name="adj2" fmla="val 21094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Or upgrade automatically</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System configuration</a:t>
            </a:r>
          </a:p>
        </p:txBody>
      </p:sp>
      <p:sp>
        <p:nvSpPr>
          <p:cNvPr id="245" name="Shape 24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You can configure many aspects of your Jenkins server:</a:t>
            </a:r>
          </a:p>
          <a:p>
            <a:pPr marL="914400" lvl="1" indent="-368300" rtl="0">
              <a:spcBef>
                <a:spcPts val="0"/>
              </a:spcBef>
              <a:buClr>
                <a:schemeClr val="dk1"/>
              </a:buClr>
              <a:buSzPct val="78571"/>
              <a:buFont typeface="Courier New"/>
              <a:buChar char="o"/>
            </a:pPr>
            <a:r>
              <a:rPr lang="en"/>
              <a:t>Security</a:t>
            </a:r>
          </a:p>
          <a:p>
            <a:pPr marL="914400" lvl="1" indent="-368300" rtl="0">
              <a:spcBef>
                <a:spcPts val="0"/>
              </a:spcBef>
              <a:buClr>
                <a:schemeClr val="dk1"/>
              </a:buClr>
              <a:buSzPct val="78571"/>
              <a:buFont typeface="Courier New"/>
              <a:buChar char="o"/>
            </a:pPr>
            <a:r>
              <a:rPr lang="en"/>
              <a:t>JDK installations</a:t>
            </a:r>
          </a:p>
          <a:p>
            <a:pPr marL="914400" lvl="1" indent="-368300" rtl="0">
              <a:spcBef>
                <a:spcPts val="0"/>
              </a:spcBef>
              <a:buClr>
                <a:schemeClr val="dk1"/>
              </a:buClr>
              <a:buSzPct val="78571"/>
              <a:buFont typeface="Courier New"/>
              <a:buChar char="o"/>
            </a:pPr>
            <a:r>
              <a:rPr lang="en"/>
              <a:t>Build tools - Ant and Maven installations</a:t>
            </a:r>
          </a:p>
          <a:p>
            <a:pPr marL="914400" lvl="1" indent="-368300" rtl="0">
              <a:spcBef>
                <a:spcPts val="0"/>
              </a:spcBef>
              <a:buClr>
                <a:schemeClr val="dk1"/>
              </a:buClr>
              <a:buSzPct val="78571"/>
              <a:buFont typeface="Courier New"/>
              <a:buChar char="o"/>
            </a:pPr>
            <a:r>
              <a:rPr lang="en"/>
              <a:t>Version control tools</a:t>
            </a:r>
          </a:p>
          <a:p>
            <a:pPr marL="914400" lvl="1" indent="-368300" rtl="0">
              <a:spcBef>
                <a:spcPts val="0"/>
              </a:spcBef>
              <a:buClr>
                <a:schemeClr val="dk1"/>
              </a:buClr>
              <a:buSzPct val="78571"/>
              <a:buFont typeface="Courier New"/>
              <a:buChar char="o"/>
            </a:pPr>
            <a:r>
              <a:rPr lang="en"/>
              <a:t>Email configuration</a:t>
            </a:r>
          </a:p>
          <a:p>
            <a:pPr marL="914400" lvl="1" indent="-368300" rtl="0">
              <a:spcBef>
                <a:spcPts val="0"/>
              </a:spcBef>
              <a:buClr>
                <a:schemeClr val="dk1"/>
              </a:buClr>
              <a:buSzPct val="78571"/>
              <a:buFont typeface="Courier New"/>
              <a:buChar char="o"/>
            </a:pPr>
            <a:r>
              <a:rPr lang="en"/>
              <a:t>Plugin-specific configuration</a:t>
            </a:r>
          </a:p>
          <a:p>
            <a:pPr marL="0" lvl="0" rtl="0">
              <a:spcBef>
                <a:spcPts val="0"/>
              </a:spcBef>
              <a:buNone/>
            </a:pPr>
            <a:endParaRPr/>
          </a:p>
        </p:txBody>
      </p:sp>
      <p:pic>
        <p:nvPicPr>
          <p:cNvPr id="246" name="Shape 246"/>
          <p:cNvPicPr preferRelativeResize="0"/>
          <p:nvPr/>
        </p:nvPicPr>
        <p:blipFill rotWithShape="1">
          <a:blip r:embed="rId3">
            <a:alphaModFix/>
          </a:blip>
          <a:srcRect/>
          <a:stretch/>
        </p:blipFill>
        <p:spPr>
          <a:xfrm>
            <a:off x="6989964" y="2331833"/>
            <a:ext cx="1516200" cy="1516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System Configuration: General</a:t>
            </a:r>
          </a:p>
        </p:txBody>
      </p:sp>
      <p:sp>
        <p:nvSpPr>
          <p:cNvPr id="252" name="Shape 25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Some miscellaneous system parameters</a:t>
            </a:r>
          </a:p>
          <a:p>
            <a:pPr rtl="0">
              <a:spcBef>
                <a:spcPts val="0"/>
              </a:spcBef>
              <a:buNone/>
            </a:pPr>
            <a:endParaRPr/>
          </a:p>
          <a:p>
            <a:pPr>
              <a:spcBef>
                <a:spcPts val="0"/>
              </a:spcBef>
              <a:buNone/>
            </a:pPr>
            <a:endParaRPr/>
          </a:p>
        </p:txBody>
      </p:sp>
      <p:pic>
        <p:nvPicPr>
          <p:cNvPr id="253" name="Shape 253"/>
          <p:cNvPicPr preferRelativeResize="0"/>
          <p:nvPr/>
        </p:nvPicPr>
        <p:blipFill>
          <a:blip r:embed="rId3">
            <a:alphaModFix/>
          </a:blip>
          <a:stretch>
            <a:fillRect/>
          </a:stretch>
        </p:blipFill>
        <p:spPr>
          <a:xfrm>
            <a:off x="1769012" y="2454825"/>
            <a:ext cx="5888224" cy="4231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a:t>
            </a:r>
            <a:r>
              <a:rPr lang="en"/>
              <a:t>Message</a:t>
            </a:r>
          </a:p>
        </p:txBody>
      </p:sp>
      <p:sp>
        <p:nvSpPr>
          <p:cNvPr id="259" name="Shape 25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Type arbitrary HTML to show in top page</a:t>
            </a:r>
          </a:p>
          <a:p>
            <a:pPr marL="0" lvl="0" rtl="0">
              <a:spcBef>
                <a:spcPts val="0"/>
              </a:spcBef>
              <a:buNone/>
            </a:pPr>
            <a:endParaRPr/>
          </a:p>
          <a:p>
            <a:pPr marL="457200" lvl="0" indent="-406400" rtl="0">
              <a:spcBef>
                <a:spcPts val="0"/>
              </a:spcBef>
              <a:buClr>
                <a:schemeClr val="dk1"/>
              </a:buClr>
              <a:buSzPct val="100000"/>
              <a:buFont typeface="Arial"/>
              <a:buChar char="●"/>
            </a:pPr>
            <a:r>
              <a:rPr lang="en"/>
              <a:t>Often used to describe installation</a:t>
            </a:r>
          </a:p>
          <a:p>
            <a:pPr marL="914400" lvl="1" indent="-368300" rtl="0">
              <a:spcBef>
                <a:spcPts val="0"/>
              </a:spcBef>
              <a:buClr>
                <a:schemeClr val="dk1"/>
              </a:buClr>
              <a:buSzPct val="78571"/>
              <a:buFont typeface="Courier New"/>
              <a:buChar char="o"/>
            </a:pPr>
            <a:r>
              <a:rPr lang="en"/>
              <a:t>Pointer to Wiki page, who to contact, etc.</a:t>
            </a:r>
          </a:p>
          <a:p>
            <a:pPr marL="0" lvl="0" rtl="0">
              <a:spcBef>
                <a:spcPts val="0"/>
              </a:spcBef>
              <a:buNone/>
            </a:pPr>
            <a:endParaRPr/>
          </a:p>
          <a:p>
            <a:pPr marL="457200" lvl="0" indent="-406400" rtl="0">
              <a:spcBef>
                <a:spcPts val="0"/>
              </a:spcBef>
              <a:buClr>
                <a:schemeClr val="dk1"/>
              </a:buClr>
              <a:buSzPct val="100000"/>
              <a:buFont typeface="Arial"/>
              <a:buChar char="●"/>
            </a:pPr>
            <a:r>
              <a:rPr lang="en"/>
              <a:t>Putting JavaScript is not supported anymore for security reasons</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 of Executors</a:t>
            </a:r>
          </a:p>
        </p:txBody>
      </p:sp>
      <p:sp>
        <p:nvSpPr>
          <p:cNvPr id="265" name="Shape 26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What is ‘Executor’</a:t>
            </a:r>
          </a:p>
          <a:p>
            <a:pPr marL="914400" lvl="1" indent="-368300" rtl="0">
              <a:spcBef>
                <a:spcPts val="0"/>
              </a:spcBef>
              <a:buClr>
                <a:schemeClr val="dk1"/>
              </a:buClr>
              <a:buSzPct val="78571"/>
              <a:buFont typeface="Courier New"/>
              <a:buChar char="o"/>
            </a:pPr>
            <a:r>
              <a:rPr lang="en"/>
              <a:t>Unit of task execution on a computer</a:t>
            </a:r>
          </a:p>
          <a:p>
            <a:pPr marL="914400" lvl="1" indent="-368300" rtl="0">
              <a:spcBef>
                <a:spcPts val="0"/>
              </a:spcBef>
              <a:buClr>
                <a:schemeClr val="dk1"/>
              </a:buClr>
              <a:buSzPct val="78571"/>
              <a:buFont typeface="Courier New"/>
              <a:buChar char="o"/>
            </a:pPr>
            <a:r>
              <a:rPr lang="en"/>
              <a:t>Defines upper bound of concurrent build execution</a:t>
            </a:r>
          </a:p>
          <a:p>
            <a:pPr marL="0" lvl="0" rtl="0">
              <a:spcBef>
                <a:spcPts val="0"/>
              </a:spcBef>
              <a:buNone/>
            </a:pPr>
            <a:endParaRPr/>
          </a:p>
          <a:p>
            <a:pPr marL="457200" lvl="0" indent="-406400" rtl="0">
              <a:spcBef>
                <a:spcPts val="0"/>
              </a:spcBef>
              <a:buClr>
                <a:schemeClr val="dk1"/>
              </a:buClr>
              <a:buSzPct val="100000"/>
              <a:buFont typeface="Arial"/>
              <a:buChar char="●"/>
            </a:pPr>
            <a:r>
              <a:rPr lang="en"/>
              <a:t>Typically, you set this to # of CPU cores</a:t>
            </a:r>
          </a:p>
          <a:p>
            <a:pPr marL="914400" lvl="1" indent="-368300" rtl="0">
              <a:spcBef>
                <a:spcPts val="0"/>
              </a:spcBef>
              <a:buClr>
                <a:schemeClr val="dk1"/>
              </a:buClr>
              <a:buSzPct val="78571"/>
              <a:buFont typeface="Courier New"/>
              <a:buChar char="o"/>
            </a:pPr>
            <a:r>
              <a:rPr lang="en"/>
              <a:t>Unless your builds are highly parallel in itself</a:t>
            </a:r>
          </a:p>
          <a:p>
            <a:pPr marL="0" lvl="0" indent="0" rtl="0">
              <a:spcBef>
                <a:spcPts val="0"/>
              </a:spcBef>
              <a:buNone/>
            </a:pPr>
            <a:endParaRPr/>
          </a:p>
          <a:p>
            <a:pPr marL="457200" lvl="0" indent="-406400" rtl="0">
              <a:spcBef>
                <a:spcPts val="0"/>
              </a:spcBef>
              <a:buClr>
                <a:schemeClr val="dk1"/>
              </a:buClr>
              <a:buSzPct val="100000"/>
              <a:buFont typeface="Arial"/>
              <a:buChar char="●"/>
            </a:pPr>
            <a:r>
              <a:rPr lang="en"/>
              <a:t>Watch out for memory requirement</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Introducing Jenkins</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a:t>
            </a:r>
            <a:r>
              <a:rPr lang="en"/>
              <a:t>Quiet period</a:t>
            </a:r>
          </a:p>
        </p:txBody>
      </p:sp>
      <p:sp>
        <p:nvSpPr>
          <p:cNvPr id="271" name="Shape 27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Waits for this many seconds before actually build</a:t>
            </a:r>
          </a:p>
          <a:p>
            <a:pPr marL="457200" lvl="0" indent="-406400" rtl="0">
              <a:spcBef>
                <a:spcPts val="0"/>
              </a:spcBef>
              <a:buClr>
                <a:schemeClr val="dk1"/>
              </a:buClr>
              <a:buSzPct val="100000"/>
              <a:buFont typeface="Arial"/>
              <a:buChar char="●"/>
            </a:pPr>
            <a:r>
              <a:rPr lang="en"/>
              <a:t>Groups related commits together</a:t>
            </a:r>
          </a:p>
          <a:p>
            <a:pPr marL="0" lvl="0" rtl="0">
              <a:spcBef>
                <a:spcPts val="0"/>
              </a:spcBef>
              <a:buNone/>
            </a:pPr>
            <a:endParaRPr/>
          </a:p>
          <a:p>
            <a:pPr marL="457200" lvl="0" indent="-406400" rtl="0">
              <a:spcBef>
                <a:spcPts val="0"/>
              </a:spcBef>
              <a:buClr>
                <a:schemeClr val="dk1"/>
              </a:buClr>
              <a:buSzPct val="100000"/>
              <a:buFont typeface="Arial"/>
              <a:buChar char="●"/>
            </a:pPr>
            <a:r>
              <a:rPr lang="en"/>
              <a:t>Originally introduced for CVS</a:t>
            </a:r>
          </a:p>
          <a:p>
            <a:pPr marL="914400" lvl="1" indent="-368300" rtl="0">
              <a:spcBef>
                <a:spcPts val="0"/>
              </a:spcBef>
              <a:buClr>
                <a:schemeClr val="dk1"/>
              </a:buClr>
              <a:buSzPct val="78571"/>
              <a:buFont typeface="Courier New"/>
              <a:buChar char="o"/>
            </a:pPr>
            <a:r>
              <a:rPr lang="en"/>
              <a:t>to collapse multiple CVS change notification into one</a:t>
            </a:r>
          </a:p>
          <a:p>
            <a:pPr marL="0" rtl="0">
              <a:spcBef>
                <a:spcPts val="0"/>
              </a:spcBef>
              <a:buNone/>
            </a:pPr>
            <a:endParaRPr/>
          </a:p>
          <a:p>
            <a:pPr marL="457200" lvl="0" indent="-406400">
              <a:spcBef>
                <a:spcPts val="0"/>
              </a:spcBef>
              <a:buClr>
                <a:schemeClr val="dk1"/>
              </a:buClr>
              <a:buSzPct val="100000"/>
              <a:buFont typeface="Arial"/>
              <a:buChar char="●"/>
            </a:pPr>
            <a:r>
              <a:rPr lang="en"/>
              <a:t>Still somewhat useful for other SCMs</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JDKs</a:t>
            </a:r>
          </a:p>
        </p:txBody>
      </p:sp>
      <p:sp>
        <p:nvSpPr>
          <p:cNvPr id="277" name="Shape 27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Define the JDKs you need for your projects</a:t>
            </a:r>
          </a:p>
          <a:p>
            <a:pPr marL="457200" lvl="0" indent="-406400" rtl="0">
              <a:spcBef>
                <a:spcPts val="0"/>
              </a:spcBef>
              <a:buClr>
                <a:schemeClr val="dk1"/>
              </a:buClr>
              <a:buSzPct val="100000"/>
              <a:buFont typeface="Arial"/>
              <a:buChar char="●"/>
            </a:pPr>
            <a:r>
              <a:rPr lang="en"/>
              <a:t>You can define multiple versions for different projects</a:t>
            </a:r>
          </a:p>
        </p:txBody>
      </p:sp>
      <p:pic>
        <p:nvPicPr>
          <p:cNvPr id="278" name="Shape 278"/>
          <p:cNvPicPr preferRelativeResize="0"/>
          <p:nvPr/>
        </p:nvPicPr>
        <p:blipFill>
          <a:blip r:embed="rId3">
            <a:alphaModFix/>
          </a:blip>
          <a:stretch>
            <a:fillRect/>
          </a:stretch>
        </p:blipFill>
        <p:spPr>
          <a:xfrm>
            <a:off x="815311" y="3328900"/>
            <a:ext cx="7513375" cy="32899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JDKs</a:t>
            </a:r>
          </a:p>
        </p:txBody>
      </p:sp>
      <p:sp>
        <p:nvSpPr>
          <p:cNvPr id="284" name="Shape 28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Install JDKs automatically</a:t>
            </a:r>
          </a:p>
        </p:txBody>
      </p:sp>
      <p:pic>
        <p:nvPicPr>
          <p:cNvPr id="285" name="Shape 285"/>
          <p:cNvPicPr preferRelativeResize="0"/>
          <p:nvPr/>
        </p:nvPicPr>
        <p:blipFill>
          <a:blip r:embed="rId3">
            <a:alphaModFix/>
          </a:blip>
          <a:stretch>
            <a:fillRect/>
          </a:stretch>
        </p:blipFill>
        <p:spPr>
          <a:xfrm>
            <a:off x="743025" y="2606425"/>
            <a:ext cx="7657950" cy="3423450"/>
          </a:xfrm>
          <a:prstGeom prst="rect">
            <a:avLst/>
          </a:prstGeom>
          <a:noFill/>
          <a:ln>
            <a:noFill/>
          </a:ln>
        </p:spPr>
      </p:pic>
      <p:sp>
        <p:nvSpPr>
          <p:cNvPr id="286" name="Shape 286"/>
          <p:cNvSpPr/>
          <p:nvPr/>
        </p:nvSpPr>
        <p:spPr>
          <a:xfrm>
            <a:off x="5712000" y="2048000"/>
            <a:ext cx="1688099" cy="558300"/>
          </a:xfrm>
          <a:prstGeom prst="wedgeRectCallout">
            <a:avLst>
              <a:gd name="adj1" fmla="val -99286"/>
              <a:gd name="adj2" fmla="val 270974"/>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a:t>Download from Oracle web site</a:t>
            </a:r>
          </a:p>
        </p:txBody>
      </p:sp>
      <p:sp>
        <p:nvSpPr>
          <p:cNvPr id="287" name="Shape 287"/>
          <p:cNvSpPr/>
          <p:nvPr/>
        </p:nvSpPr>
        <p:spPr>
          <a:xfrm>
            <a:off x="4960400" y="5912400"/>
            <a:ext cx="1688099" cy="558300"/>
          </a:xfrm>
          <a:prstGeom prst="wedgeRectCallout">
            <a:avLst>
              <a:gd name="adj1" fmla="val -121110"/>
              <a:gd name="adj2" fmla="val -15467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Or use locally available archive</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Build tools</a:t>
            </a:r>
          </a:p>
        </p:txBody>
      </p:sp>
      <p:sp>
        <p:nvSpPr>
          <p:cNvPr id="293" name="Shape 29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Define the build tools you need to build your projects</a:t>
            </a:r>
          </a:p>
          <a:p>
            <a:pPr marL="457200" lvl="0" indent="-406400" rtl="0">
              <a:spcBef>
                <a:spcPts val="0"/>
              </a:spcBef>
              <a:buClr>
                <a:schemeClr val="dk1"/>
              </a:buClr>
              <a:buSzPct val="100000"/>
              <a:buFont typeface="Arial"/>
              <a:buChar char="●"/>
            </a:pPr>
            <a:r>
              <a:rPr lang="en"/>
              <a:t>By default, Jenkins can use shell, Ant and Maven</a:t>
            </a:r>
          </a:p>
          <a:p>
            <a:pPr marL="457200" lvl="0" indent="-406400" rtl="0">
              <a:spcBef>
                <a:spcPts val="0"/>
              </a:spcBef>
              <a:buClr>
                <a:schemeClr val="dk1"/>
              </a:buClr>
              <a:buSzPct val="100000"/>
              <a:buFont typeface="Arial"/>
              <a:buChar char="●"/>
            </a:pPr>
            <a:r>
              <a:rPr lang="en"/>
              <a:t>You can add many more with plugins</a:t>
            </a:r>
          </a:p>
          <a:p>
            <a:pPr marL="914400" lvl="1" indent="-368300" rtl="0">
              <a:spcBef>
                <a:spcPts val="0"/>
              </a:spcBef>
              <a:buClr>
                <a:schemeClr val="dk1"/>
              </a:buClr>
              <a:buSzPct val="78571"/>
              <a:buFont typeface="Courier New"/>
              <a:buChar char="o"/>
            </a:pPr>
            <a:r>
              <a:rPr lang="en"/>
              <a:t>Groovy, Gradle, Grails, sbt, NodeJS …</a:t>
            </a:r>
          </a:p>
          <a:p>
            <a:pPr marL="457200" lvl="0" indent="-406400" rtl="0">
              <a:spcBef>
                <a:spcPts val="0"/>
              </a:spcBef>
              <a:buClr>
                <a:schemeClr val="dk1"/>
              </a:buClr>
              <a:buSzPct val="100000"/>
              <a:buFont typeface="Arial"/>
              <a:buChar char="●"/>
            </a:pPr>
            <a:r>
              <a:rPr lang="en"/>
              <a:t>Many support multiple versions of the tool</a:t>
            </a:r>
          </a:p>
          <a:p>
            <a:pPr marL="457200" lvl="0" indent="-406400" rtl="0">
              <a:spcBef>
                <a:spcPts val="0"/>
              </a:spcBef>
              <a:buClr>
                <a:schemeClr val="dk1"/>
              </a:buClr>
              <a:buSzPct val="100000"/>
              <a:buFont typeface="Arial"/>
              <a:buChar char="●"/>
            </a:pPr>
            <a:r>
              <a:rPr lang="en"/>
              <a:t>Some support auto-installation</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SCM tools</a:t>
            </a:r>
          </a:p>
        </p:txBody>
      </p:sp>
      <p:sp>
        <p:nvSpPr>
          <p:cNvPr id="299" name="Shape 29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Subversion and Git are supported out-of-the-box</a:t>
            </a:r>
          </a:p>
          <a:p>
            <a:pPr marL="0" lvl="0" rtl="0">
              <a:spcBef>
                <a:spcPts val="0"/>
              </a:spcBef>
              <a:buNone/>
            </a:pPr>
            <a:endParaRPr/>
          </a:p>
          <a:p>
            <a:pPr marL="457200" lvl="0" indent="-406400" rtl="0">
              <a:spcBef>
                <a:spcPts val="0"/>
              </a:spcBef>
              <a:buClr>
                <a:schemeClr val="dk1"/>
              </a:buClr>
              <a:buSzPct val="100000"/>
              <a:buFont typeface="Arial"/>
              <a:buChar char="●"/>
            </a:pPr>
            <a:r>
              <a:rPr lang="en"/>
              <a:t>Plug-in support for others:</a:t>
            </a:r>
          </a:p>
          <a:p>
            <a:pPr marL="914400" lvl="1" indent="-368300" rtl="0">
              <a:spcBef>
                <a:spcPts val="0"/>
              </a:spcBef>
              <a:buClr>
                <a:schemeClr val="dk1"/>
              </a:buClr>
              <a:buSzPct val="78571"/>
              <a:buFont typeface="Courier New"/>
              <a:buChar char="o"/>
            </a:pPr>
            <a:r>
              <a:rPr lang="en"/>
              <a:t>CVS, Mercurial, Perforce, Team Foundation Server, …</a:t>
            </a:r>
          </a:p>
          <a:p>
            <a:pPr marL="0" lvl="0" rtl="0">
              <a:spcBef>
                <a:spcPts val="0"/>
              </a:spcBef>
              <a:buNone/>
            </a:pPr>
            <a:endParaRPr/>
          </a:p>
          <a:p>
            <a:pPr marL="457200" lvl="0" indent="-406400" rtl="0">
              <a:spcBef>
                <a:spcPts val="0"/>
              </a:spcBef>
              <a:buClr>
                <a:schemeClr val="dk1"/>
              </a:buClr>
              <a:buSzPct val="100000"/>
              <a:buFont typeface="Arial"/>
              <a:buChar char="●"/>
            </a:pPr>
            <a:r>
              <a:rPr lang="en"/>
              <a:t>Most requires the tools to be separately installed</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SCM and authentication</a:t>
            </a:r>
          </a:p>
        </p:txBody>
      </p:sp>
      <p:sp>
        <p:nvSpPr>
          <p:cNvPr id="305" name="Shape 30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Most SCM tools support/require authentication when talking to servers</a:t>
            </a:r>
          </a:p>
          <a:p>
            <a:pPr marL="914400" lvl="1" indent="-368300" rtl="0">
              <a:spcBef>
                <a:spcPts val="0"/>
              </a:spcBef>
              <a:buClr>
                <a:schemeClr val="dk1"/>
              </a:buClr>
              <a:buSzPct val="78571"/>
              <a:buFont typeface="Courier New"/>
              <a:buChar char="o"/>
            </a:pPr>
            <a:r>
              <a:rPr lang="en"/>
              <a:t>How to configure Jenkins depends on SCM</a:t>
            </a:r>
          </a:p>
          <a:p>
            <a:pPr marL="914400" lvl="1" indent="-368300" rtl="0">
              <a:spcBef>
                <a:spcPts val="0"/>
              </a:spcBef>
              <a:buClr>
                <a:schemeClr val="dk1"/>
              </a:buClr>
              <a:buSzPct val="78571"/>
              <a:buFont typeface="Courier New"/>
              <a:buChar char="o"/>
            </a:pPr>
            <a:r>
              <a:rPr lang="en"/>
              <a:t>Some can use Credentials plugin (Git, SVN)</a:t>
            </a:r>
          </a:p>
          <a:p>
            <a:pPr marL="0" lvl="0" rtl="0">
              <a:spcBef>
                <a:spcPts val="0"/>
              </a:spcBef>
              <a:buNone/>
            </a:pPr>
            <a:endParaRPr/>
          </a:p>
          <a:p>
            <a:pPr marL="457200" lvl="0" indent="-406400" rtl="0">
              <a:spcBef>
                <a:spcPts val="0"/>
              </a:spcBef>
              <a:buClr>
                <a:schemeClr val="dk1"/>
              </a:buClr>
              <a:buSzPct val="100000"/>
              <a:buFont typeface="Arial"/>
              <a:buChar char="●"/>
            </a:pPr>
            <a:r>
              <a:rPr lang="en"/>
              <a:t>CVS</a:t>
            </a:r>
          </a:p>
          <a:p>
            <a:pPr marL="914400" lvl="1" indent="-368300" rtl="0">
              <a:spcBef>
                <a:spcPts val="0"/>
              </a:spcBef>
              <a:buClr>
                <a:schemeClr val="dk1"/>
              </a:buClr>
              <a:buSzPct val="78571"/>
              <a:buFont typeface="Courier New"/>
              <a:buChar char="o"/>
            </a:pPr>
            <a:r>
              <a:rPr lang="en"/>
              <a:t>All authentication needs to be done on CLI before use</a:t>
            </a:r>
          </a:p>
          <a:p>
            <a:pPr marL="914400" lvl="1" indent="-368300" rtl="0">
              <a:spcBef>
                <a:spcPts val="0"/>
              </a:spcBef>
              <a:buClr>
                <a:schemeClr val="dk1"/>
              </a:buClr>
              <a:buSzPct val="78571"/>
              <a:buFont typeface="Courier New"/>
              <a:buChar char="o"/>
            </a:pPr>
            <a:r>
              <a:rPr lang="en"/>
              <a:t>Make sure to do this from the same user</a:t>
            </a:r>
          </a:p>
          <a:p>
            <a:pPr marL="0" lvl="0" rtl="0">
              <a:spcBef>
                <a:spcPts val="0"/>
              </a:spcBef>
              <a:buNone/>
            </a:pPr>
            <a:endParaRPr/>
          </a:p>
          <a:p>
            <a:pPr marL="457200" lvl="0" indent="-406400" rtl="0">
              <a:spcBef>
                <a:spcPts val="0"/>
              </a:spcBef>
              <a:buClr>
                <a:schemeClr val="dk1"/>
              </a:buClr>
              <a:buSzPct val="100000"/>
              <a:buFont typeface="Arial"/>
              <a:buChar char="●"/>
            </a:pPr>
            <a:r>
              <a:rPr lang="en"/>
              <a:t>Perforce</a:t>
            </a:r>
          </a:p>
          <a:p>
            <a:pPr marL="914400" lvl="1" indent="-368300" rtl="0">
              <a:spcBef>
                <a:spcPts val="0"/>
              </a:spcBef>
              <a:buClr>
                <a:schemeClr val="dk1"/>
              </a:buClr>
              <a:buSzPct val="78571"/>
              <a:buFont typeface="Courier New"/>
              <a:buChar char="o"/>
            </a:pPr>
            <a:r>
              <a:rPr lang="en"/>
              <a:t>Each project needs you to enter credential separately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Global Security</a:t>
            </a:r>
          </a:p>
        </p:txBody>
      </p:sp>
      <p:sp>
        <p:nvSpPr>
          <p:cNvPr id="311" name="Shape 31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Unsecured Jenkins allows anyone on the network to launch processes with Jenkins rights</a:t>
            </a:r>
          </a:p>
          <a:p>
            <a:pPr marL="457200" lvl="0" indent="-406400" rtl="0">
              <a:spcBef>
                <a:spcPts val="0"/>
              </a:spcBef>
              <a:buClr>
                <a:schemeClr val="dk1"/>
              </a:buClr>
              <a:buSzPct val="100000"/>
              <a:buFont typeface="Arial"/>
              <a:buChar char="●"/>
            </a:pPr>
            <a:r>
              <a:rPr lang="en"/>
              <a:t>Consider at least enabling authentication to discourage misuse.</a:t>
            </a:r>
          </a:p>
          <a:p>
            <a:pPr marL="0" lvl="0">
              <a:spcBef>
                <a:spcPts val="0"/>
              </a:spcBef>
              <a:buNone/>
            </a:pPr>
            <a:endParaRPr/>
          </a:p>
        </p:txBody>
      </p:sp>
      <p:pic>
        <p:nvPicPr>
          <p:cNvPr id="312" name="Shape 312"/>
          <p:cNvPicPr preferRelativeResize="0"/>
          <p:nvPr/>
        </p:nvPicPr>
        <p:blipFill>
          <a:blip r:embed="rId3">
            <a:alphaModFix/>
          </a:blip>
          <a:stretch>
            <a:fillRect/>
          </a:stretch>
        </p:blipFill>
        <p:spPr>
          <a:xfrm>
            <a:off x="916200" y="3849550"/>
            <a:ext cx="7311600" cy="2305899"/>
          </a:xfrm>
          <a:prstGeom prst="rect">
            <a:avLst/>
          </a:prstGeom>
          <a:noFill/>
          <a:ln>
            <a:noFill/>
          </a:ln>
        </p:spPr>
      </p:pic>
      <p:sp>
        <p:nvSpPr>
          <p:cNvPr id="313" name="Shape 313"/>
          <p:cNvSpPr/>
          <p:nvPr/>
        </p:nvSpPr>
        <p:spPr>
          <a:xfrm>
            <a:off x="4816000" y="3976000"/>
            <a:ext cx="1856100" cy="416099"/>
          </a:xfrm>
          <a:prstGeom prst="wedgeRectCallout">
            <a:avLst>
              <a:gd name="adj1" fmla="val -200854"/>
              <a:gd name="adj2" fmla="val 6746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Check to enable</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Invest in good URL</a:t>
            </a:r>
          </a:p>
        </p:txBody>
      </p:sp>
      <p:sp>
        <p:nvSpPr>
          <p:cNvPr id="319" name="Shape 31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If your users can’t see Jenkins, much of the benefit is lost</a:t>
            </a:r>
          </a:p>
          <a:p>
            <a:pPr marL="914400" lvl="1" indent="-368300" rtl="0">
              <a:spcBef>
                <a:spcPts val="0"/>
              </a:spcBef>
              <a:buClr>
                <a:schemeClr val="dk1"/>
              </a:buClr>
              <a:buSzPct val="78571"/>
              <a:buFont typeface="Courier New"/>
              <a:buChar char="o"/>
            </a:pPr>
            <a:r>
              <a:rPr lang="en"/>
              <a:t>Make the URL easier to remember</a:t>
            </a:r>
          </a:p>
          <a:p>
            <a:pPr marL="0" rtl="0">
              <a:spcBef>
                <a:spcPts val="0"/>
              </a:spcBef>
              <a:buNone/>
            </a:pPr>
            <a:endParaRPr/>
          </a:p>
          <a:p>
            <a:pPr marL="457200" lvl="0" indent="0" rtl="0">
              <a:spcBef>
                <a:spcPts val="0"/>
              </a:spcBef>
              <a:buNone/>
            </a:pPr>
            <a:r>
              <a:rPr lang="en"/>
              <a:t>Bad: http://tjek-02.int.rev.example.org</a:t>
            </a:r>
          </a:p>
          <a:p>
            <a:pPr marL="457200" indent="0" rtl="0">
              <a:spcBef>
                <a:spcPts val="0"/>
              </a:spcBef>
              <a:buNone/>
            </a:pPr>
            <a:r>
              <a:rPr lang="en"/>
              <a:t>Good: http://jenkins.example.org</a:t>
            </a:r>
          </a:p>
          <a:p>
            <a:pPr marL="457200" lvl="0" indent="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Use name service</a:t>
            </a:r>
          </a:p>
        </p:txBody>
      </p:sp>
      <p:sp>
        <p:nvSpPr>
          <p:cNvPr id="325" name="Shape 32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Get the host alias, instead of using primary machine name</a:t>
            </a:r>
          </a:p>
          <a:p>
            <a:pPr marL="914400" lvl="1" indent="-368300" rtl="0">
              <a:spcBef>
                <a:spcPts val="0"/>
              </a:spcBef>
              <a:buClr>
                <a:schemeClr val="dk1"/>
              </a:buClr>
              <a:buSzPct val="78571"/>
              <a:buFont typeface="Courier New"/>
              <a:buChar char="o"/>
            </a:pPr>
            <a:r>
              <a:rPr lang="en"/>
              <a:t>If your IT isn’t helping, use dynamic DNS</a:t>
            </a:r>
          </a:p>
          <a:p>
            <a:pPr marL="914400" lvl="1" indent="-368300" rtl="0">
              <a:spcBef>
                <a:spcPts val="0"/>
              </a:spcBef>
              <a:buClr>
                <a:schemeClr val="dk1"/>
              </a:buClr>
              <a:buSzPct val="78571"/>
              <a:buFont typeface="Courier New"/>
              <a:buChar char="o"/>
            </a:pPr>
            <a:r>
              <a:rPr lang="en"/>
              <a:t>This also makes your service relocatable</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No “/jenkins”</a:t>
            </a:r>
          </a:p>
        </p:txBody>
      </p:sp>
      <p:sp>
        <p:nvSpPr>
          <p:cNvPr id="331" name="Shape 33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 virtual host to distinguish multiple apps, not context path</a:t>
            </a:r>
          </a:p>
          <a:p>
            <a:pPr rtl="0">
              <a:spcBef>
                <a:spcPts val="0"/>
              </a:spcBef>
              <a:buNone/>
            </a:pPr>
            <a:endParaRPr/>
          </a:p>
          <a:p>
            <a:pPr>
              <a:spcBef>
                <a:spcPts val="0"/>
              </a:spcBef>
              <a:buNone/>
            </a:pPr>
            <a:endParaRPr/>
          </a:p>
        </p:txBody>
      </p:sp>
      <p:pic>
        <p:nvPicPr>
          <p:cNvPr id="332" name="Shape 332"/>
          <p:cNvPicPr preferRelativeResize="0"/>
          <p:nvPr/>
        </p:nvPicPr>
        <p:blipFill>
          <a:blip r:embed="rId3">
            <a:alphaModFix/>
          </a:blip>
          <a:stretch>
            <a:fillRect/>
          </a:stretch>
        </p:blipFill>
        <p:spPr>
          <a:xfrm>
            <a:off x="1221912" y="3352400"/>
            <a:ext cx="6981825" cy="857250"/>
          </a:xfrm>
          <a:prstGeom prst="rect">
            <a:avLst/>
          </a:prstGeom>
          <a:noFill/>
          <a:ln>
            <a:noFill/>
          </a:ln>
        </p:spPr>
      </p:pic>
      <p:sp>
        <p:nvSpPr>
          <p:cNvPr id="333" name="Shape 333"/>
          <p:cNvSpPr txBox="1"/>
          <p:nvPr/>
        </p:nvSpPr>
        <p:spPr>
          <a:xfrm>
            <a:off x="4384000" y="4393650"/>
            <a:ext cx="2247900" cy="646199"/>
          </a:xfrm>
          <a:prstGeom prst="rect">
            <a:avLst/>
          </a:prstGeom>
          <a:noFill/>
          <a:ln>
            <a:noFill/>
          </a:ln>
        </p:spPr>
        <p:txBody>
          <a:bodyPr lIns="91425" tIns="91425" rIns="91425" bIns="91425" anchor="t" anchorCtr="0">
            <a:noAutofit/>
          </a:bodyPr>
          <a:lstStyle/>
          <a:p>
            <a:pPr rtl="0">
              <a:spcBef>
                <a:spcPts val="0"/>
              </a:spcBef>
              <a:buNone/>
            </a:pPr>
            <a:r>
              <a:rPr lang="en"/>
              <a:t>http://jenkins.example.org</a:t>
            </a:r>
          </a:p>
          <a:p>
            <a:pPr>
              <a:spcBef>
                <a:spcPts val="0"/>
              </a:spcBef>
              <a:buNone/>
            </a:pPr>
            <a:r>
              <a:rPr lang="en"/>
              <a:t>http://jira.example.org</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Introducing Jenkins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a:spcBef>
                <a:spcPts val="0"/>
              </a:spcBef>
              <a:buNone/>
            </a:pPr>
            <a:r>
              <a:rPr lang="en" dirty="0"/>
              <a:t> </a:t>
            </a:r>
          </a:p>
        </p:txBody>
      </p:sp>
      <p:pic>
        <p:nvPicPr>
          <p:cNvPr id="90" name="Shape 90"/>
          <p:cNvPicPr preferRelativeResize="0"/>
          <p:nvPr/>
        </p:nvPicPr>
        <p:blipFill>
          <a:blip r:embed="rId3">
            <a:alphaModFix/>
          </a:blip>
          <a:stretch>
            <a:fillRect/>
          </a:stretch>
        </p:blipFill>
        <p:spPr>
          <a:xfrm>
            <a:off x="475312" y="2324253"/>
            <a:ext cx="2363199" cy="3261342"/>
          </a:xfrm>
          <a:prstGeom prst="rect">
            <a:avLst/>
          </a:prstGeom>
          <a:noFill/>
          <a:ln>
            <a:noFill/>
          </a:ln>
        </p:spPr>
      </p:pic>
      <p:pic>
        <p:nvPicPr>
          <p:cNvPr id="91" name="Shape 91"/>
          <p:cNvPicPr preferRelativeResize="0"/>
          <p:nvPr/>
        </p:nvPicPr>
        <p:blipFill>
          <a:blip r:embed="rId4">
            <a:alphaModFix/>
          </a:blip>
          <a:stretch>
            <a:fillRect/>
          </a:stretch>
        </p:blipFill>
        <p:spPr>
          <a:xfrm>
            <a:off x="3390400" y="2400350"/>
            <a:ext cx="2363199" cy="3109175"/>
          </a:xfrm>
          <a:prstGeom prst="rect">
            <a:avLst/>
          </a:prstGeom>
          <a:noFill/>
          <a:ln>
            <a:noFill/>
          </a:ln>
        </p:spPr>
      </p:pic>
      <p:pic>
        <p:nvPicPr>
          <p:cNvPr id="92" name="Shape 92"/>
          <p:cNvPicPr preferRelativeResize="0"/>
          <p:nvPr/>
        </p:nvPicPr>
        <p:blipFill>
          <a:blip r:embed="rId5">
            <a:alphaModFix/>
          </a:blip>
          <a:stretch>
            <a:fillRect/>
          </a:stretch>
        </p:blipFill>
        <p:spPr>
          <a:xfrm>
            <a:off x="6731851" y="2017950"/>
            <a:ext cx="2067749" cy="38739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Command-Line Interface</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Using CLI</a:t>
            </a:r>
          </a:p>
        </p:txBody>
      </p:sp>
      <p:pic>
        <p:nvPicPr>
          <p:cNvPr id="89" name="Shape 89"/>
          <p:cNvPicPr preferRelativeResize="0"/>
          <p:nvPr/>
        </p:nvPicPr>
        <p:blipFill>
          <a:blip r:embed="rId3">
            <a:alphaModFix/>
          </a:blip>
          <a:stretch>
            <a:fillRect/>
          </a:stretch>
        </p:blipFill>
        <p:spPr>
          <a:xfrm>
            <a:off x="1035987" y="1670075"/>
            <a:ext cx="7353676" cy="4929375"/>
          </a:xfrm>
          <a:prstGeom prst="rect">
            <a:avLst/>
          </a:prstGeom>
          <a:noFill/>
          <a:ln>
            <a:noFill/>
          </a:ln>
        </p:spPr>
      </p:pic>
      <p:sp>
        <p:nvSpPr>
          <p:cNvPr id="90" name="Shape 90"/>
          <p:cNvSpPr/>
          <p:nvPr/>
        </p:nvSpPr>
        <p:spPr>
          <a:xfrm>
            <a:off x="4690600" y="4674655"/>
            <a:ext cx="3809399" cy="685499"/>
          </a:xfrm>
          <a:prstGeom prst="wedgeRoundRectCallout">
            <a:avLst>
              <a:gd name="adj1" fmla="val -57311"/>
              <a:gd name="adj2" fmla="val 21620"/>
              <a:gd name="adj3" fmla="val 16667"/>
            </a:avLst>
          </a:prstGeom>
          <a:gradFill>
            <a:gsLst>
              <a:gs pos="0">
                <a:srgbClr val="ADE5FF"/>
              </a:gs>
              <a:gs pos="35000">
                <a:srgbClr val="C6EDFF"/>
              </a:gs>
              <a:gs pos="100000">
                <a:srgbClr val="EAF9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262626"/>
                </a:solidFill>
                <a:latin typeface="Calibri"/>
                <a:ea typeface="Calibri"/>
                <a:cs typeface="Calibri"/>
                <a:sym typeface="Calibri"/>
              </a:rPr>
              <a:t>Entrance to CLI (or /cli)</a:t>
            </a: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Using CLI</a:t>
            </a:r>
          </a:p>
        </p:txBody>
      </p:sp>
      <p:pic>
        <p:nvPicPr>
          <p:cNvPr id="96" name="Shape 96"/>
          <p:cNvPicPr preferRelativeResize="0"/>
          <p:nvPr/>
        </p:nvPicPr>
        <p:blipFill>
          <a:blip r:embed="rId3">
            <a:alphaModFix/>
          </a:blip>
          <a:stretch>
            <a:fillRect/>
          </a:stretch>
        </p:blipFill>
        <p:spPr>
          <a:xfrm>
            <a:off x="766762" y="1902450"/>
            <a:ext cx="7610475" cy="1600200"/>
          </a:xfrm>
          <a:prstGeom prst="rect">
            <a:avLst/>
          </a:prstGeom>
          <a:noFill/>
          <a:ln>
            <a:noFill/>
          </a:ln>
        </p:spPr>
      </p:pic>
      <p:sp>
        <p:nvSpPr>
          <p:cNvPr id="97" name="Shape 97"/>
          <p:cNvSpPr txBox="1"/>
          <p:nvPr/>
        </p:nvSpPr>
        <p:spPr>
          <a:xfrm>
            <a:off x="766775" y="3663775"/>
            <a:ext cx="7481999" cy="1750200"/>
          </a:xfrm>
          <a:prstGeom prst="rect">
            <a:avLst/>
          </a:prstGeom>
          <a:noFill/>
          <a:ln>
            <a:noFill/>
          </a:ln>
        </p:spPr>
        <p:txBody>
          <a:bodyPr lIns="91425" tIns="91425" rIns="91425" bIns="91425" anchor="ctr"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sz="2800">
                <a:solidFill>
                  <a:schemeClr val="dk1"/>
                </a:solidFill>
                <a:latin typeface="PT Sans"/>
                <a:ea typeface="PT Sans"/>
                <a:cs typeface="PT Sans"/>
                <a:sym typeface="PT Sans"/>
              </a:rPr>
              <a:t>“-s” sets Jenkins to connect to</a:t>
            </a:r>
          </a:p>
          <a:p>
            <a:pPr marL="457200" marR="0" lvl="0" indent="-406400" algn="l" rtl="0">
              <a:lnSpc>
                <a:spcPct val="100000"/>
              </a:lnSpc>
              <a:spcBef>
                <a:spcPts val="0"/>
              </a:spcBef>
              <a:spcAft>
                <a:spcPts val="0"/>
              </a:spcAft>
              <a:buClr>
                <a:schemeClr val="dk1"/>
              </a:buClr>
              <a:buSzPct val="100000"/>
              <a:buFont typeface="Arial"/>
              <a:buChar char="●"/>
            </a:pPr>
            <a:r>
              <a:rPr lang="en" sz="2800">
                <a:solidFill>
                  <a:schemeClr val="dk1"/>
                </a:solidFill>
                <a:latin typeface="PT Sans"/>
                <a:ea typeface="PT Sans"/>
                <a:cs typeface="PT Sans"/>
                <a:sym typeface="PT Sans"/>
              </a:rPr>
              <a:t>“JENKINS_URL” environment variable replaces it if needed</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it works</a:t>
            </a:r>
          </a:p>
        </p:txBody>
      </p:sp>
      <p:sp>
        <p:nvSpPr>
          <p:cNvPr id="103" name="Shape 10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CLI makes an HTTP call to Jenkins, discovers the port</a:t>
            </a:r>
          </a:p>
          <a:p>
            <a:pPr marL="457200" lvl="0" indent="-406400" rtl="0">
              <a:spcBef>
                <a:spcPts val="0"/>
              </a:spcBef>
              <a:buClr>
                <a:schemeClr val="dk1"/>
              </a:buClr>
              <a:buSzPct val="100000"/>
              <a:buFont typeface="Arial"/>
              <a:buChar char="●"/>
            </a:pPr>
            <a:r>
              <a:rPr lang="en"/>
              <a:t>CLI attempts to open TCP/IP connection</a:t>
            </a:r>
          </a:p>
          <a:p>
            <a:pPr marL="457200" lvl="0" indent="-406400" rtl="0">
              <a:spcBef>
                <a:spcPts val="0"/>
              </a:spcBef>
              <a:buClr>
                <a:schemeClr val="dk1"/>
              </a:buClr>
              <a:buSzPct val="100000"/>
              <a:buFont typeface="Arial"/>
              <a:buChar char="●"/>
            </a:pPr>
            <a:r>
              <a:rPr lang="en"/>
              <a:t>If it fails, fall back to HTTP-based connection</a:t>
            </a:r>
          </a:p>
          <a:p>
            <a:pPr marL="914400" lvl="1" indent="-368300" rtl="0">
              <a:spcBef>
                <a:spcPts val="0"/>
              </a:spcBef>
              <a:buClr>
                <a:schemeClr val="dk1"/>
              </a:buClr>
              <a:buSzPct val="78571"/>
              <a:buFont typeface="Courier New"/>
              <a:buChar char="o"/>
            </a:pPr>
            <a:r>
              <a:rPr lang="en"/>
              <a:t>Slow and wastes effort, but works with reverse proxy</a:t>
            </a:r>
          </a:p>
          <a:p>
            <a:pPr marL="0" lvl="0" rtl="0">
              <a:spcBef>
                <a:spcPts val="0"/>
              </a:spcBef>
              <a:buNone/>
            </a:pPr>
            <a:endParaRPr/>
          </a:p>
          <a:p>
            <a:pPr marL="0" lvl="0" rtl="0">
              <a:spcBef>
                <a:spcPts val="0"/>
              </a:spcBef>
              <a:buNone/>
            </a:pPr>
            <a:endParaRPr/>
          </a:p>
          <a:p>
            <a:pPr marL="457200" lvl="0" indent="-406400" rtl="0">
              <a:spcBef>
                <a:spcPts val="0"/>
              </a:spcBef>
              <a:buClr>
                <a:schemeClr val="dk1"/>
              </a:buClr>
              <a:buSzPct val="100000"/>
              <a:buFont typeface="Arial"/>
              <a:buChar char="●"/>
            </a:pPr>
            <a:r>
              <a:rPr lang="en"/>
              <a:t>Command execution mostly happens on master</a:t>
            </a:r>
          </a:p>
          <a:p>
            <a:pPr marL="914400" lvl="1" indent="-368300" rtl="0">
              <a:spcBef>
                <a:spcPts val="0"/>
              </a:spcBef>
              <a:buClr>
                <a:schemeClr val="dk1"/>
              </a:buClr>
              <a:buSzPct val="78571"/>
              <a:buFont typeface="Courier New"/>
              <a:buChar char="o"/>
            </a:pPr>
            <a:r>
              <a:rPr lang="en"/>
              <a:t>But sometimes code gets downloaded</a:t>
            </a:r>
          </a:p>
          <a:p>
            <a:pPr marL="914400" lvl="1" indent="-368300" rtl="0">
              <a:spcBef>
                <a:spcPts val="0"/>
              </a:spcBef>
              <a:buClr>
                <a:schemeClr val="dk1"/>
              </a:buClr>
              <a:buSzPct val="78571"/>
              <a:buFont typeface="Courier New"/>
              <a:buChar char="o"/>
            </a:pPr>
            <a:r>
              <a:rPr lang="en"/>
              <a:t>Therefore, one CLI jar can be used to talk to different masters</a:t>
            </a:r>
          </a:p>
        </p:txBody>
      </p:sp>
      <p:sp>
        <p:nvSpPr>
          <p:cNvPr id="104" name="Shape 104"/>
          <p:cNvSpPr/>
          <p:nvPr/>
        </p:nvSpPr>
        <p:spPr>
          <a:xfrm>
            <a:off x="1448313" y="3999572"/>
            <a:ext cx="1599899" cy="571500"/>
          </a:xfrm>
          <a:prstGeom prst="rect">
            <a:avLst/>
          </a:prstGeom>
          <a:gradFill>
            <a:gsLst>
              <a:gs pos="0">
                <a:srgbClr val="098CCC"/>
              </a:gs>
              <a:gs pos="100000">
                <a:srgbClr val="AFE6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FFFFFF"/>
                </a:solidFill>
                <a:latin typeface="Calibri"/>
                <a:ea typeface="Calibri"/>
                <a:cs typeface="Calibri"/>
                <a:sym typeface="Calibri"/>
              </a:rPr>
              <a:t>CLI JVM</a:t>
            </a:r>
          </a:p>
        </p:txBody>
      </p:sp>
      <p:cxnSp>
        <p:nvCxnSpPr>
          <p:cNvPr id="105" name="Shape 105"/>
          <p:cNvCxnSpPr/>
          <p:nvPr/>
        </p:nvCxnSpPr>
        <p:spPr>
          <a:xfrm>
            <a:off x="3048741" y="4285007"/>
            <a:ext cx="3047399" cy="299"/>
          </a:xfrm>
          <a:prstGeom prst="straightConnector1">
            <a:avLst/>
          </a:prstGeom>
          <a:noFill/>
          <a:ln w="25550" cap="flat" cmpd="sng">
            <a:solidFill>
              <a:schemeClr val="accent1"/>
            </a:solidFill>
            <a:prstDash val="solid"/>
            <a:round/>
            <a:headEnd type="none" w="med" len="med"/>
            <a:tailEnd type="stealth" w="lg" len="lg"/>
          </a:ln>
        </p:spPr>
      </p:cxnSp>
      <p:sp>
        <p:nvSpPr>
          <p:cNvPr id="106" name="Shape 106"/>
          <p:cNvSpPr/>
          <p:nvPr/>
        </p:nvSpPr>
        <p:spPr>
          <a:xfrm>
            <a:off x="6095790" y="3999572"/>
            <a:ext cx="1599899" cy="571500"/>
          </a:xfrm>
          <a:prstGeom prst="rect">
            <a:avLst/>
          </a:prstGeom>
          <a:gradFill>
            <a:gsLst>
              <a:gs pos="0">
                <a:srgbClr val="098CCC"/>
              </a:gs>
              <a:gs pos="100000">
                <a:srgbClr val="AFE6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FFFFFF"/>
                </a:solidFill>
                <a:latin typeface="Calibri"/>
                <a:ea typeface="Calibri"/>
                <a:cs typeface="Calibri"/>
                <a:sym typeface="Calibri"/>
              </a:rPr>
              <a:t>Jenkins</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CLI Authentication</a:t>
            </a:r>
          </a:p>
        </p:txBody>
      </p:sp>
      <p:sp>
        <p:nvSpPr>
          <p:cNvPr id="112" name="Shape 11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By SSH public key</a:t>
            </a:r>
          </a:p>
          <a:p>
            <a:pPr marL="914400" lvl="1" indent="-368300" rtl="0">
              <a:spcBef>
                <a:spcPts val="0"/>
              </a:spcBef>
              <a:buClr>
                <a:schemeClr val="dk1"/>
              </a:buClr>
              <a:buSzPct val="78571"/>
              <a:buFont typeface="Courier New"/>
              <a:buChar char="o"/>
            </a:pPr>
            <a:r>
              <a:rPr lang="en" dirty="0"/>
              <a:t>Register your public key to Jenkins under your user account</a:t>
            </a:r>
          </a:p>
          <a:p>
            <a:pPr marL="914400" lvl="1" indent="-368300" rtl="0">
              <a:spcBef>
                <a:spcPts val="0"/>
              </a:spcBef>
              <a:buClr>
                <a:schemeClr val="dk1"/>
              </a:buClr>
              <a:buSzPct val="78571"/>
              <a:buFont typeface="Courier New"/>
              <a:buChar char="o"/>
            </a:pPr>
            <a:r>
              <a:rPr lang="en" dirty="0"/>
              <a:t>Hide your private key in ~/.ssh</a:t>
            </a:r>
          </a:p>
        </p:txBody>
      </p:sp>
      <p:sp>
        <p:nvSpPr>
          <p:cNvPr id="113" name="Shape 113"/>
          <p:cNvSpPr/>
          <p:nvPr/>
        </p:nvSpPr>
        <p:spPr>
          <a:xfrm>
            <a:off x="1021275" y="3880100"/>
            <a:ext cx="2327700" cy="1404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4" name="Shape 114"/>
          <p:cNvSpPr/>
          <p:nvPr/>
        </p:nvSpPr>
        <p:spPr>
          <a:xfrm>
            <a:off x="4862950" y="3313225"/>
            <a:ext cx="3871500" cy="26363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 name="Shape 115"/>
          <p:cNvSpPr txBox="1"/>
          <p:nvPr/>
        </p:nvSpPr>
        <p:spPr>
          <a:xfrm>
            <a:off x="1021275" y="3880100"/>
            <a:ext cx="2327700" cy="399000"/>
          </a:xfrm>
          <a:prstGeom prst="rect">
            <a:avLst/>
          </a:prstGeom>
          <a:noFill/>
          <a:ln>
            <a:noFill/>
          </a:ln>
        </p:spPr>
        <p:txBody>
          <a:bodyPr lIns="91425" tIns="91425" rIns="91425" bIns="91425" anchor="t" anchorCtr="0">
            <a:noAutofit/>
          </a:bodyPr>
          <a:lstStyle/>
          <a:p>
            <a:pPr algn="ctr">
              <a:spcBef>
                <a:spcPts val="0"/>
              </a:spcBef>
              <a:buNone/>
            </a:pPr>
            <a:r>
              <a:rPr lang="en"/>
              <a:t>CLI JVM</a:t>
            </a:r>
          </a:p>
        </p:txBody>
      </p:sp>
      <p:sp>
        <p:nvSpPr>
          <p:cNvPr id="116" name="Shape 116"/>
          <p:cNvSpPr txBox="1"/>
          <p:nvPr/>
        </p:nvSpPr>
        <p:spPr>
          <a:xfrm>
            <a:off x="4862950" y="3313225"/>
            <a:ext cx="3871500" cy="399000"/>
          </a:xfrm>
          <a:prstGeom prst="rect">
            <a:avLst/>
          </a:prstGeom>
          <a:noFill/>
          <a:ln>
            <a:noFill/>
          </a:ln>
        </p:spPr>
        <p:txBody>
          <a:bodyPr lIns="91425" tIns="91425" rIns="91425" bIns="91425" anchor="t" anchorCtr="0">
            <a:noAutofit/>
          </a:bodyPr>
          <a:lstStyle/>
          <a:p>
            <a:pPr lvl="0" algn="ctr" rtl="0">
              <a:spcBef>
                <a:spcPts val="0"/>
              </a:spcBef>
              <a:buNone/>
            </a:pPr>
            <a:r>
              <a:rPr lang="en"/>
              <a:t>Jenkins JVM</a:t>
            </a:r>
          </a:p>
        </p:txBody>
      </p:sp>
      <p:pic>
        <p:nvPicPr>
          <p:cNvPr id="117" name="Shape 117"/>
          <p:cNvPicPr preferRelativeResize="0"/>
          <p:nvPr/>
        </p:nvPicPr>
        <p:blipFill>
          <a:blip r:embed="rId3">
            <a:alphaModFix/>
          </a:blip>
          <a:stretch>
            <a:fillRect/>
          </a:stretch>
        </p:blipFill>
        <p:spPr>
          <a:xfrm>
            <a:off x="1526277" y="4352050"/>
            <a:ext cx="1317701" cy="653750"/>
          </a:xfrm>
          <a:prstGeom prst="rect">
            <a:avLst/>
          </a:prstGeom>
          <a:noFill/>
          <a:ln>
            <a:noFill/>
          </a:ln>
        </p:spPr>
      </p:pic>
      <p:pic>
        <p:nvPicPr>
          <p:cNvPr id="118" name="Shape 118"/>
          <p:cNvPicPr preferRelativeResize="0"/>
          <p:nvPr/>
        </p:nvPicPr>
        <p:blipFill>
          <a:blip r:embed="rId4">
            <a:alphaModFix/>
          </a:blip>
          <a:stretch>
            <a:fillRect/>
          </a:stretch>
        </p:blipFill>
        <p:spPr>
          <a:xfrm>
            <a:off x="7198727" y="4694475"/>
            <a:ext cx="1317701" cy="653750"/>
          </a:xfrm>
          <a:prstGeom prst="rect">
            <a:avLst/>
          </a:prstGeom>
          <a:noFill/>
          <a:ln>
            <a:noFill/>
          </a:ln>
        </p:spPr>
      </p:pic>
      <p:pic>
        <p:nvPicPr>
          <p:cNvPr id="119" name="Shape 119"/>
          <p:cNvPicPr preferRelativeResize="0"/>
          <p:nvPr/>
        </p:nvPicPr>
        <p:blipFill>
          <a:blip r:embed="rId5">
            <a:alphaModFix/>
          </a:blip>
          <a:stretch>
            <a:fillRect/>
          </a:stretch>
        </p:blipFill>
        <p:spPr>
          <a:xfrm>
            <a:off x="6979027" y="5171600"/>
            <a:ext cx="1317701" cy="653750"/>
          </a:xfrm>
          <a:prstGeom prst="rect">
            <a:avLst/>
          </a:prstGeom>
          <a:noFill/>
          <a:ln>
            <a:noFill/>
          </a:ln>
        </p:spPr>
      </p:pic>
      <p:pic>
        <p:nvPicPr>
          <p:cNvPr id="120" name="Shape 120"/>
          <p:cNvPicPr preferRelativeResize="0"/>
          <p:nvPr/>
        </p:nvPicPr>
        <p:blipFill>
          <a:blip r:embed="rId3">
            <a:alphaModFix/>
          </a:blip>
          <a:stretch>
            <a:fillRect/>
          </a:stretch>
        </p:blipFill>
        <p:spPr>
          <a:xfrm>
            <a:off x="7246252" y="4206025"/>
            <a:ext cx="1317701" cy="653750"/>
          </a:xfrm>
          <a:prstGeom prst="rect">
            <a:avLst/>
          </a:prstGeom>
          <a:noFill/>
          <a:ln>
            <a:noFill/>
          </a:ln>
        </p:spPr>
      </p:pic>
      <p:graphicFrame>
        <p:nvGraphicFramePr>
          <p:cNvPr id="121" name="Shape 121"/>
          <p:cNvGraphicFramePr/>
          <p:nvPr/>
        </p:nvGraphicFramePr>
        <p:xfrm>
          <a:off x="4991675" y="3820350"/>
          <a:ext cx="3614050" cy="1922600"/>
        </p:xfrm>
        <a:graphic>
          <a:graphicData uri="http://schemas.openxmlformats.org/drawingml/2006/table">
            <a:tbl>
              <a:tblPr>
                <a:noFill/>
              </a:tblPr>
              <a:tblGrid>
                <a:gridCol w="1807025"/>
                <a:gridCol w="1807025"/>
              </a:tblGrid>
              <a:tr h="511700">
                <a:tc>
                  <a:txBody>
                    <a:bodyPr/>
                    <a:lstStyle/>
                    <a:p>
                      <a:pPr>
                        <a:spcBef>
                          <a:spcPts val="0"/>
                        </a:spcBef>
                        <a:buNone/>
                      </a:pPr>
                      <a:r>
                        <a:rPr lang="en"/>
                        <a:t>User</a:t>
                      </a:r>
                    </a:p>
                  </a:txBody>
                  <a:tcPr marL="91425" marR="91425" marT="91425" marB="91425"/>
                </a:tc>
                <a:tc>
                  <a:txBody>
                    <a:bodyPr/>
                    <a:lstStyle/>
                    <a:p>
                      <a:pPr>
                        <a:spcBef>
                          <a:spcPts val="0"/>
                        </a:spcBef>
                        <a:buNone/>
                      </a:pPr>
                      <a:r>
                        <a:rPr lang="en"/>
                        <a:t>Public Key</a:t>
                      </a:r>
                    </a:p>
                  </a:txBody>
                  <a:tcPr marL="91425" marR="91425" marT="91425" marB="91425"/>
                </a:tc>
              </a:tr>
              <a:tr h="470300">
                <a:tc>
                  <a:txBody>
                    <a:bodyPr/>
                    <a:lstStyle/>
                    <a:p>
                      <a:pPr>
                        <a:spcBef>
                          <a:spcPts val="0"/>
                        </a:spcBef>
                        <a:buNone/>
                      </a:pPr>
                      <a:r>
                        <a:rPr lang="en"/>
                        <a:t>Kohsuke</a:t>
                      </a:r>
                    </a:p>
                  </a:txBody>
                  <a:tcPr marL="91425" marR="91425" marT="91425" marB="91425"/>
                </a:tc>
                <a:tc>
                  <a:txBody>
                    <a:bodyPr/>
                    <a:lstStyle/>
                    <a:p>
                      <a:pPr>
                        <a:spcBef>
                          <a:spcPts val="0"/>
                        </a:spcBef>
                        <a:buNone/>
                      </a:pPr>
                      <a:endParaRPr/>
                    </a:p>
                  </a:txBody>
                  <a:tcPr marL="91425" marR="91425" marT="91425" marB="91425"/>
                </a:tc>
              </a:tr>
              <a:tr h="470300">
                <a:tc>
                  <a:txBody>
                    <a:bodyPr/>
                    <a:lstStyle/>
                    <a:p>
                      <a:pPr>
                        <a:spcBef>
                          <a:spcPts val="0"/>
                        </a:spcBef>
                        <a:buNone/>
                      </a:pPr>
                      <a:r>
                        <a:rPr lang="en"/>
                        <a:t>Ryan</a:t>
                      </a:r>
                    </a:p>
                  </a:txBody>
                  <a:tcPr marL="91425" marR="91425" marT="91425" marB="91425"/>
                </a:tc>
                <a:tc>
                  <a:txBody>
                    <a:bodyPr/>
                    <a:lstStyle/>
                    <a:p>
                      <a:pPr>
                        <a:spcBef>
                          <a:spcPts val="0"/>
                        </a:spcBef>
                        <a:buNone/>
                      </a:pPr>
                      <a:endParaRPr/>
                    </a:p>
                  </a:txBody>
                  <a:tcPr marL="91425" marR="91425" marT="91425" marB="91425"/>
                </a:tc>
              </a:tr>
              <a:tr h="470300">
                <a:tc>
                  <a:txBody>
                    <a:bodyPr/>
                    <a:lstStyle/>
                    <a:p>
                      <a:pPr>
                        <a:spcBef>
                          <a:spcPts val="0"/>
                        </a:spcBef>
                        <a:buNone/>
                      </a:pPr>
                      <a:r>
                        <a:rPr lang="en"/>
                        <a:t>Stephen</a:t>
                      </a:r>
                    </a:p>
                  </a:txBody>
                  <a:tcPr marL="91425" marR="91425" marT="91425" marB="91425"/>
                </a:tc>
                <a:tc>
                  <a:txBody>
                    <a:bodyPr/>
                    <a:lstStyle/>
                    <a:p>
                      <a:pPr>
                        <a:spcBef>
                          <a:spcPts val="0"/>
                        </a:spcBef>
                        <a:buNone/>
                      </a:pPr>
                      <a:endParaRP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dirty="0"/>
              <a:t>Existing CLI commands</a:t>
            </a:r>
          </a:p>
        </p:txBody>
      </p:sp>
      <p:sp>
        <p:nvSpPr>
          <p:cNvPr id="127" name="Shape 127"/>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457200" lvl="0" indent="-406400" rtl="0">
              <a:spcBef>
                <a:spcPts val="0"/>
              </a:spcBef>
              <a:buClr>
                <a:schemeClr val="dk1"/>
              </a:buClr>
              <a:buSzPct val="100000"/>
              <a:buFont typeface="Arial"/>
              <a:buChar char="●"/>
            </a:pPr>
            <a:r>
              <a:rPr lang="en" dirty="0"/>
              <a:t>Plugins can contribute commands, this list can grow</a:t>
            </a:r>
          </a:p>
          <a:p>
            <a:pPr marL="0" lvl="0">
              <a:spcBef>
                <a:spcPts val="0"/>
              </a:spcBef>
              <a:buNone/>
            </a:pPr>
            <a:endParaRPr/>
          </a:p>
        </p:txBody>
      </p:sp>
      <p:pic>
        <p:nvPicPr>
          <p:cNvPr id="128" name="Shape 128"/>
          <p:cNvPicPr preferRelativeResize="0"/>
          <p:nvPr/>
        </p:nvPicPr>
        <p:blipFill>
          <a:blip r:embed="rId3">
            <a:alphaModFix/>
          </a:blip>
          <a:stretch>
            <a:fillRect/>
          </a:stretch>
        </p:blipFill>
        <p:spPr>
          <a:xfrm>
            <a:off x="1710950" y="1809875"/>
            <a:ext cx="5722099" cy="3513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a:t>
            </a:r>
            <a:r>
              <a:rPr lang="en">
                <a:solidFill>
                  <a:srgbClr val="000000"/>
                </a:solidFill>
              </a:rPr>
              <a:t>build</a:t>
            </a:r>
            <a:r>
              <a:rPr lang="en"/>
              <a:t> command</a:t>
            </a:r>
          </a:p>
        </p:txBody>
      </p:sp>
      <p:sp>
        <p:nvSpPr>
          <p:cNvPr id="134" name="Shape 134"/>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Equivalent of clicking “build now”</a:t>
            </a:r>
          </a:p>
          <a:p>
            <a:pPr marL="457200" lvl="0" indent="-406400" rtl="0">
              <a:spcBef>
                <a:spcPts val="0"/>
              </a:spcBef>
              <a:buClr>
                <a:schemeClr val="dk1"/>
              </a:buClr>
              <a:buSzPct val="100000"/>
              <a:buFont typeface="Arial"/>
              <a:buChar char="●"/>
            </a:pPr>
            <a:r>
              <a:rPr lang="en"/>
              <a:t>Can take parameters:</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-c:</a:t>
            </a:r>
            <a:r>
              <a:rPr lang="en"/>
              <a:t>run polling first and build only if there’s a change</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-s</a:t>
            </a:r>
            <a:r>
              <a:rPr lang="en"/>
              <a:t>:	don’t just schedule, but wait until the build is completed</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-p</a:t>
            </a:r>
            <a:r>
              <a:rPr lang="en"/>
              <a:t>:	specify build parameters</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-v</a:t>
            </a:r>
            <a:r>
              <a:rPr lang="en"/>
              <a:t>:	report console output as well</a:t>
            </a:r>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CRUD of jobs</a:t>
            </a:r>
          </a:p>
        </p:txBody>
      </p:sp>
      <p:sp>
        <p:nvSpPr>
          <p:cNvPr id="140" name="Shape 140"/>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create-job, get-job, update-job, delete-job</a:t>
            </a:r>
          </a:p>
          <a:p>
            <a:pPr marL="0" lvl="0" rtl="0">
              <a:spcBef>
                <a:spcPts val="0"/>
              </a:spcBef>
              <a:buNone/>
            </a:pPr>
            <a:endParaRPr/>
          </a:p>
          <a:p>
            <a:pPr marL="457200" lvl="0" indent="-406400" rtl="0">
              <a:spcBef>
                <a:spcPts val="0"/>
              </a:spcBef>
              <a:buClr>
                <a:schemeClr val="dk1"/>
              </a:buClr>
              <a:buSzPct val="100000"/>
              <a:buFont typeface="Arial"/>
              <a:buChar char="●"/>
            </a:pPr>
            <a:r>
              <a:rPr lang="en"/>
              <a:t>Reads/writes XML representation of the job</a:t>
            </a:r>
          </a:p>
          <a:p>
            <a:pPr marL="914400" lvl="1" indent="-368300" rtl="0">
              <a:spcBef>
                <a:spcPts val="0"/>
              </a:spcBef>
              <a:buClr>
                <a:schemeClr val="dk1"/>
              </a:buClr>
              <a:buSzPct val="78571"/>
              <a:buFont typeface="Courier New"/>
              <a:buChar char="o"/>
            </a:pPr>
            <a:r>
              <a:rPr lang="en"/>
              <a:t>use stdin/stdout of CLI process</a:t>
            </a:r>
          </a:p>
          <a:p>
            <a:pPr marL="0" lvl="0" rtl="0">
              <a:spcBef>
                <a:spcPts val="0"/>
              </a:spcBef>
              <a:buNone/>
            </a:pPr>
            <a:endParaRPr/>
          </a:p>
          <a:p>
            <a:pPr marL="457200" lvl="0" indent="-406400" rtl="0">
              <a:spcBef>
                <a:spcPts val="0"/>
              </a:spcBef>
              <a:buClr>
                <a:schemeClr val="dk1"/>
              </a:buClr>
              <a:buSzPct val="100000"/>
              <a:buFont typeface="Arial"/>
              <a:buChar char="●"/>
            </a:pPr>
            <a:r>
              <a:rPr lang="en"/>
              <a:t>Can be used to script job creation / update</a:t>
            </a:r>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a:t>
            </a:r>
            <a:r>
              <a:rPr lang="en">
                <a:solidFill>
                  <a:srgbClr val="000000"/>
                </a:solidFill>
              </a:rPr>
              <a:t>groovysh</a:t>
            </a:r>
          </a:p>
        </p:txBody>
      </p:sp>
      <p:sp>
        <p:nvSpPr>
          <p:cNvPr id="146" name="Shape 146"/>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Interactive Groovy shell to manipulate the in-memory state of Jenkins</a:t>
            </a:r>
          </a:p>
          <a:p>
            <a:pPr marL="457200" lvl="0" indent="-406400" rtl="0">
              <a:spcBef>
                <a:spcPts val="0"/>
              </a:spcBef>
              <a:buClr>
                <a:schemeClr val="dk1"/>
              </a:buClr>
              <a:buSzPct val="100000"/>
              <a:buFont typeface="Arial"/>
              <a:buChar char="●"/>
            </a:pPr>
            <a:r>
              <a:rPr lang="en"/>
              <a:t>Equivalent to the script console, but interactive</a:t>
            </a:r>
          </a:p>
        </p:txBody>
      </p:sp>
      <p:sp>
        <p:nvSpPr>
          <p:cNvPr id="147" name="Shape 147"/>
          <p:cNvSpPr/>
          <p:nvPr/>
        </p:nvSpPr>
        <p:spPr>
          <a:xfrm>
            <a:off x="1295101" y="3429147"/>
            <a:ext cx="7162199" cy="2031300"/>
          </a:xfrm>
          <a:prstGeom prst="rect">
            <a:avLst/>
          </a:prstGeom>
          <a:solidFill>
            <a:schemeClr val="dk1"/>
          </a:solidFill>
          <a:ln>
            <a:noFill/>
          </a:ln>
        </p:spPr>
        <p:txBody>
          <a:bodyPr lIns="82925" tIns="41450" rIns="82925" bIns="41450" anchor="t" anchorCtr="0">
            <a:noAutofit/>
          </a:bodyPr>
          <a:lstStyle/>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 java -jar jenkins-cli.jar -s http://localhost:8080/ groovysh</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 Shell (1.6.0, JVM: 1.6.0_26)</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Type 'help' or '\h' for help.</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groovy:000&gt; import jenkins.model.Jenkins</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===&gt; [import hudson.model.*, import jenkins.model.Jenkins]</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groovy:000&gt; Jenkins.instance.description</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===&gt; My description</a:t>
            </a:r>
          </a:p>
          <a:p>
            <a:pPr marL="0" marR="0" lvl="0" indent="0" algn="l" rtl="0">
              <a:lnSpc>
                <a:spcPct val="100000"/>
              </a:lnSpc>
              <a:spcBef>
                <a:spcPts val="0"/>
              </a:spcBef>
              <a:buNone/>
            </a:pPr>
            <a:endParaRPr sz="1600" b="0" i="0" u="none" strike="noStrike" cap="none" baseline="0"/>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More on Groovy in CLI</a:t>
            </a:r>
          </a:p>
        </p:txBody>
      </p:sp>
      <p:sp>
        <p:nvSpPr>
          <p:cNvPr id="153" name="Shape 153"/>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 “groovy” command to run a pre-authored script file</a:t>
            </a:r>
          </a:p>
          <a:p>
            <a:pPr marL="457200" lvl="0" indent="-406400" rtl="0">
              <a:spcBef>
                <a:spcPts val="0"/>
              </a:spcBef>
              <a:buClr>
                <a:schemeClr val="dk1"/>
              </a:buClr>
              <a:buSzPct val="100000"/>
              <a:buFont typeface="Arial"/>
              <a:buChar char="●"/>
            </a:pPr>
            <a:r>
              <a:rPr lang="en"/>
              <a:t>See </a:t>
            </a:r>
            <a:r>
              <a:rPr lang="en" u="sng">
                <a:solidFill>
                  <a:schemeClr val="hlink"/>
                </a:solidFill>
                <a:hlinkClick r:id="rId3"/>
              </a:rPr>
              <a:t>https://github.com/jenkinsci/jenkins-scripts </a:t>
            </a:r>
            <a:r>
              <a:rPr lang="en"/>
              <a:t>for scripts other people wrote</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solidFill>
                  <a:schemeClr val="accent3"/>
                </a:solidFill>
              </a:rPr>
              <a:t>Introducing Jenkins</a:t>
            </a:r>
          </a:p>
        </p:txBody>
      </p:sp>
      <p:sp>
        <p:nvSpPr>
          <p:cNvPr id="98" name="Shape 9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ever growing popularity: 100k installations!</a:t>
            </a:r>
          </a:p>
          <a:p>
            <a:pPr marL="457200" lvl="0" indent="-406400" rtl="0">
              <a:spcBef>
                <a:spcPts val="0"/>
              </a:spcBef>
              <a:buClr>
                <a:schemeClr val="dk1"/>
              </a:buClr>
              <a:buSzPct val="100000"/>
              <a:buFont typeface="Arial"/>
              <a:buChar char="●"/>
            </a:pPr>
            <a:r>
              <a:rPr lang="en" dirty="0"/>
              <a:t>used in every sector</a:t>
            </a:r>
          </a:p>
          <a:p>
            <a:pPr marL="914400" lvl="1" indent="-368300" rtl="0">
              <a:spcBef>
                <a:spcPts val="0"/>
              </a:spcBef>
              <a:buClr>
                <a:schemeClr val="dk1"/>
              </a:buClr>
              <a:buSzPct val="78571"/>
              <a:buFont typeface="Courier New"/>
              <a:buChar char="o"/>
            </a:pPr>
            <a:r>
              <a:rPr lang="en" dirty="0"/>
              <a:t>software (Yahoo, Google, JBoss/RedHat, HP, Microsoft, …)</a:t>
            </a:r>
          </a:p>
          <a:p>
            <a:pPr marL="914400" lvl="1" indent="-368300" rtl="0">
              <a:spcBef>
                <a:spcPts val="0"/>
              </a:spcBef>
              <a:buClr>
                <a:schemeClr val="dk1"/>
              </a:buClr>
              <a:buSzPct val="78571"/>
              <a:buFont typeface="Courier New"/>
              <a:buChar char="o"/>
            </a:pPr>
            <a:r>
              <a:rPr lang="en" dirty="0"/>
              <a:t>telecom (Nokia, Alcatel Lucent, Ericsson, …)</a:t>
            </a:r>
          </a:p>
          <a:p>
            <a:pPr marL="914400" lvl="1" indent="-368300" rtl="0">
              <a:spcBef>
                <a:spcPts val="0"/>
              </a:spcBef>
              <a:buClr>
                <a:schemeClr val="dk1"/>
              </a:buClr>
              <a:buSzPct val="78571"/>
              <a:buFont typeface="Courier New"/>
              <a:buChar char="o"/>
            </a:pPr>
            <a:r>
              <a:rPr lang="en" dirty="0"/>
              <a:t>banking</a:t>
            </a:r>
          </a:p>
          <a:p>
            <a:pPr marL="914400" lvl="1" indent="-368300" rtl="0">
              <a:spcBef>
                <a:spcPts val="0"/>
              </a:spcBef>
              <a:buClr>
                <a:schemeClr val="dk1"/>
              </a:buClr>
              <a:buSzPct val="78571"/>
              <a:buFont typeface="Courier New"/>
              <a:buChar char="o"/>
            </a:pPr>
            <a:r>
              <a:rPr lang="en" dirty="0"/>
              <a:t>manufacturing</a:t>
            </a:r>
          </a:p>
          <a:p>
            <a:pPr marL="914400" lvl="1" indent="-368300" rtl="0">
              <a:spcBef>
                <a:spcPts val="0"/>
              </a:spcBef>
              <a:buClr>
                <a:schemeClr val="dk1"/>
              </a:buClr>
              <a:buSzPct val="78571"/>
              <a:buFont typeface="Courier New"/>
              <a:buChar char="o"/>
            </a:pPr>
            <a:r>
              <a:rPr lang="en" dirty="0"/>
              <a:t>public sector</a:t>
            </a:r>
          </a:p>
          <a:p>
            <a:pPr marL="914400" lvl="1" indent="-368300" rtl="0">
              <a:spcBef>
                <a:spcPts val="0"/>
              </a:spcBef>
              <a:buClr>
                <a:schemeClr val="dk1"/>
              </a:buClr>
              <a:buSzPct val="78571"/>
              <a:buFont typeface="Courier New"/>
              <a:buChar char="o"/>
            </a:pPr>
            <a:r>
              <a:rPr lang="en" dirty="0"/>
              <a:t>...</a:t>
            </a:r>
          </a:p>
          <a:p>
            <a:pPr marL="0" lvl="0" indent="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Write Your Own Scripts</a:t>
            </a:r>
          </a:p>
        </p:txBody>
      </p:sp>
      <p:sp>
        <p:nvSpPr>
          <p:cNvPr id="159" name="Shape 15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Useful references</a:t>
            </a:r>
          </a:p>
          <a:p>
            <a:pPr marL="914400" lvl="1" indent="-368300" rtl="0">
              <a:spcBef>
                <a:spcPts val="0"/>
              </a:spcBef>
              <a:buClr>
                <a:schemeClr val="dk1"/>
              </a:buClr>
              <a:buSzPct val="78571"/>
              <a:buFont typeface="Courier New"/>
              <a:buChar char="o"/>
            </a:pPr>
            <a:r>
              <a:rPr lang="en" u="sng">
                <a:solidFill>
                  <a:schemeClr val="hlink"/>
                </a:solidFill>
                <a:hlinkClick r:id="rId3"/>
              </a:rPr>
              <a:t>http://javadoc.jenkins-ci.org</a:t>
            </a:r>
          </a:p>
          <a:p>
            <a:pPr marL="0" lvl="0" indent="0" rtl="0">
              <a:spcBef>
                <a:spcPts val="0"/>
              </a:spcBef>
              <a:buNone/>
            </a:pPr>
            <a:endParaRPr/>
          </a:p>
          <a:p>
            <a:pPr marL="457200" lvl="0" indent="-406400" rtl="0">
              <a:spcBef>
                <a:spcPts val="0"/>
              </a:spcBef>
              <a:buClr>
                <a:schemeClr val="dk1"/>
              </a:buClr>
              <a:buSzPct val="100000"/>
              <a:buFont typeface="Arial"/>
              <a:buChar char="●"/>
            </a:pPr>
            <a:r>
              <a:rPr lang="en"/>
              <a:t>For a better assisted environment:</a:t>
            </a:r>
          </a:p>
          <a:p>
            <a:pPr marL="914400" lvl="1" indent="-368300" rtl="0">
              <a:spcBef>
                <a:spcPts val="0"/>
              </a:spcBef>
              <a:buClr>
                <a:schemeClr val="dk1"/>
              </a:buClr>
              <a:buSzPct val="78571"/>
              <a:buFont typeface="Courier New"/>
              <a:buChar char="o"/>
            </a:pPr>
            <a:r>
              <a:rPr lang="en"/>
              <a:t>Set up a plugin development environment</a:t>
            </a:r>
          </a:p>
          <a:p>
            <a:pPr marL="914400" lvl="1" indent="-368300" rtl="0">
              <a:spcBef>
                <a:spcPts val="0"/>
              </a:spcBef>
              <a:buClr>
                <a:schemeClr val="dk1"/>
              </a:buClr>
              <a:buSzPct val="78571"/>
              <a:buFont typeface="Courier New"/>
              <a:buChar char="o"/>
            </a:pPr>
            <a:r>
              <a:rPr lang="en"/>
              <a:t>Your IDE can now provide debugger, content assist, javadoc lookup, etc.</a:t>
            </a:r>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Distributed Builds</a:t>
            </a:r>
          </a:p>
        </p:txBody>
      </p: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are distributed builds?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Distributed builds are builds run on nodes other than the master node. </a:t>
            </a:r>
          </a:p>
          <a:p>
            <a:pPr marL="914400" lvl="1" indent="-368300" rtl="0">
              <a:spcBef>
                <a:spcPts val="0"/>
              </a:spcBef>
              <a:buClr>
                <a:srgbClr val="262626"/>
              </a:buClr>
              <a:buSzPct val="78571"/>
              <a:buFont typeface="Courier New"/>
              <a:buChar char="o"/>
            </a:pPr>
            <a:r>
              <a:rPr lang="en">
                <a:solidFill>
                  <a:srgbClr val="262626"/>
                </a:solidFill>
              </a:rPr>
              <a:t>Master</a:t>
            </a:r>
          </a:p>
          <a:p>
            <a:pPr marL="1371600" lvl="2" indent="-381000" rtl="0">
              <a:spcBef>
                <a:spcPts val="0"/>
              </a:spcBef>
              <a:buClr>
                <a:srgbClr val="262626"/>
              </a:buClr>
              <a:buSzPct val="100000"/>
              <a:buFont typeface="Wingdings"/>
              <a:buChar char="§"/>
            </a:pPr>
            <a:r>
              <a:rPr lang="en" sz="2400">
                <a:solidFill>
                  <a:srgbClr val="262626"/>
                </a:solidFill>
              </a:rPr>
              <a:t>Serves HTTP requests</a:t>
            </a:r>
          </a:p>
          <a:p>
            <a:pPr marL="1371600" lvl="2" indent="-381000" rtl="0">
              <a:spcBef>
                <a:spcPts val="0"/>
              </a:spcBef>
              <a:buClr>
                <a:srgbClr val="262626"/>
              </a:buClr>
              <a:buSzPct val="100000"/>
              <a:buFont typeface="Wingdings"/>
              <a:buChar char="§"/>
            </a:pPr>
            <a:r>
              <a:rPr lang="en" sz="2400">
                <a:solidFill>
                  <a:srgbClr val="262626"/>
                </a:solidFill>
              </a:rPr>
              <a:t>Stores all important info</a:t>
            </a:r>
          </a:p>
          <a:p>
            <a:pPr marL="914400" lvl="1" indent="-368300" rtl="0">
              <a:spcBef>
                <a:spcPts val="560"/>
              </a:spcBef>
              <a:buClr>
                <a:srgbClr val="262626"/>
              </a:buClr>
              <a:buSzPct val="78571"/>
              <a:buFont typeface="Courier New"/>
              <a:buChar char="o"/>
            </a:pPr>
            <a:r>
              <a:rPr lang="en">
                <a:solidFill>
                  <a:srgbClr val="262626"/>
                </a:solidFill>
              </a:rPr>
              <a:t>Slaves</a:t>
            </a:r>
          </a:p>
          <a:p>
            <a:pPr marL="1371600" lvl="2" indent="-381000" rtl="0">
              <a:spcBef>
                <a:spcPts val="0"/>
              </a:spcBef>
              <a:buClr>
                <a:srgbClr val="262626"/>
              </a:buClr>
              <a:buSzPct val="100000"/>
              <a:buFont typeface="Wingdings"/>
              <a:buChar char="§"/>
            </a:pPr>
            <a:r>
              <a:rPr lang="en" sz="2400">
                <a:solidFill>
                  <a:srgbClr val="262626"/>
                </a:solidFill>
              </a:rPr>
              <a:t>170KB single jar</a:t>
            </a:r>
          </a:p>
          <a:p>
            <a:pPr marL="1371600" lvl="2" indent="-381000" rtl="0">
              <a:spcBef>
                <a:spcPts val="0"/>
              </a:spcBef>
              <a:buClr>
                <a:srgbClr val="262626"/>
              </a:buClr>
              <a:buSzPct val="100000"/>
              <a:buFont typeface="Wingdings"/>
              <a:buChar char="§"/>
            </a:pPr>
            <a:r>
              <a:rPr lang="en" sz="2400">
                <a:solidFill>
                  <a:srgbClr val="262626"/>
                </a:solidFill>
              </a:rPr>
              <a:t>Assumed to be unreliable</a:t>
            </a:r>
          </a:p>
          <a:p>
            <a:pPr marL="1371600" lvl="2" indent="-381000" rtl="0">
              <a:spcBef>
                <a:spcPts val="0"/>
              </a:spcBef>
              <a:buClr>
                <a:srgbClr val="262626"/>
              </a:buClr>
              <a:buSzPct val="100000"/>
              <a:buFont typeface="Wingdings"/>
              <a:buChar char="§"/>
            </a:pPr>
            <a:r>
              <a:rPr lang="en" sz="2400">
                <a:solidFill>
                  <a:srgbClr val="262626"/>
                </a:solidFill>
              </a:rPr>
              <a:t>Scale to at least 100</a:t>
            </a:r>
          </a:p>
          <a:p>
            <a:pPr marL="457200" lvl="0" indent="-406400" rtl="0">
              <a:spcBef>
                <a:spcPts val="0"/>
              </a:spcBef>
              <a:buClr>
                <a:schemeClr val="dk1"/>
              </a:buClr>
              <a:buSzPct val="100000"/>
              <a:buFont typeface="Arial"/>
              <a:buChar char="●"/>
            </a:pPr>
            <a:r>
              <a:rPr lang="en"/>
              <a:t>Distributed build architecture is a Jenkins best practice.</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342900" lvl="0" indent="-342900" rtl="0">
              <a:lnSpc>
                <a:spcPct val="90000"/>
              </a:lnSpc>
              <a:spcBef>
                <a:spcPts val="0"/>
              </a:spcBef>
              <a:buClr>
                <a:srgbClr val="262626"/>
              </a:buClr>
              <a:buSzPct val="100000"/>
              <a:buFont typeface="Arial"/>
              <a:buChar char="•"/>
            </a:pPr>
            <a:r>
              <a:rPr lang="en" sz="3200">
                <a:solidFill>
                  <a:srgbClr val="262626"/>
                </a:solidFill>
              </a:rPr>
              <a:t>Slave agent is a small Java program</a:t>
            </a:r>
          </a:p>
          <a:p>
            <a:pPr marL="742950" lvl="1" indent="-285750" rtl="0">
              <a:lnSpc>
                <a:spcPct val="90000"/>
              </a:lnSpc>
              <a:spcBef>
                <a:spcPts val="560"/>
              </a:spcBef>
              <a:buClr>
                <a:srgbClr val="262626"/>
              </a:buClr>
              <a:buSzPct val="100000"/>
              <a:buFont typeface="Arial"/>
              <a:buChar char="–"/>
            </a:pPr>
            <a:r>
              <a:rPr lang="en" sz="2800">
                <a:solidFill>
                  <a:srgbClr val="262626"/>
                </a:solidFill>
              </a:rPr>
              <a:t>Runs locally on the machine that it controls</a:t>
            </a:r>
          </a:p>
          <a:p>
            <a:pPr marL="742950" lvl="1" indent="-285750" rtl="0">
              <a:lnSpc>
                <a:spcPct val="90000"/>
              </a:lnSpc>
              <a:spcBef>
                <a:spcPts val="560"/>
              </a:spcBef>
              <a:buClr>
                <a:srgbClr val="262626"/>
              </a:buClr>
              <a:buSzPct val="100000"/>
              <a:buFont typeface="Arial"/>
              <a:buChar char="–"/>
            </a:pPr>
            <a:r>
              <a:rPr lang="en" sz="2800">
                <a:solidFill>
                  <a:srgbClr val="262626"/>
                </a:solidFill>
              </a:rPr>
              <a:t>Access files, fork processes, etc., on behalf of master</a:t>
            </a:r>
          </a:p>
          <a:p>
            <a:pPr marL="342900" lvl="0" indent="-342900" rtl="0">
              <a:lnSpc>
                <a:spcPct val="90000"/>
              </a:lnSpc>
              <a:spcBef>
                <a:spcPts val="640"/>
              </a:spcBef>
              <a:buClr>
                <a:srgbClr val="262626"/>
              </a:buClr>
              <a:buSzPct val="100000"/>
              <a:buFont typeface="Arial"/>
              <a:buChar char="•"/>
            </a:pPr>
            <a:r>
              <a:rPr lang="en" sz="3200">
                <a:solidFill>
                  <a:srgbClr val="262626"/>
                </a:solidFill>
              </a:rPr>
              <a:t>Communication with master</a:t>
            </a:r>
          </a:p>
          <a:p>
            <a:pPr marL="742950" lvl="1" indent="-285750" rtl="0">
              <a:lnSpc>
                <a:spcPct val="90000"/>
              </a:lnSpc>
              <a:spcBef>
                <a:spcPts val="560"/>
              </a:spcBef>
              <a:buClr>
                <a:srgbClr val="262626"/>
              </a:buClr>
              <a:buSzPct val="100000"/>
              <a:buFont typeface="Arial"/>
              <a:buChar char="–"/>
            </a:pPr>
            <a:r>
              <a:rPr lang="en" sz="2800">
                <a:solidFill>
                  <a:srgbClr val="262626"/>
                </a:solidFill>
              </a:rPr>
              <a:t>Needs a bi-directional byte stream</a:t>
            </a:r>
          </a:p>
          <a:p>
            <a:pPr marL="742950" lvl="1" indent="-285750" rtl="0">
              <a:lnSpc>
                <a:spcPct val="90000"/>
              </a:lnSpc>
              <a:spcBef>
                <a:spcPts val="560"/>
              </a:spcBef>
              <a:buClr>
                <a:srgbClr val="262626"/>
              </a:buClr>
              <a:buSzPct val="100000"/>
              <a:buFont typeface="Arial"/>
              <a:buChar char="–"/>
            </a:pPr>
            <a:r>
              <a:rPr lang="en" sz="2800">
                <a:solidFill>
                  <a:srgbClr val="262626"/>
                </a:solidFill>
              </a:rPr>
              <a:t>Very flexible in how this gets set up</a:t>
            </a:r>
          </a:p>
          <a:p>
            <a:pPr marL="342900" lvl="0" indent="-342900" rtl="0">
              <a:lnSpc>
                <a:spcPct val="90000"/>
              </a:lnSpc>
              <a:spcBef>
                <a:spcPts val="640"/>
              </a:spcBef>
              <a:buClr>
                <a:srgbClr val="262626"/>
              </a:buClr>
              <a:buSzPct val="100000"/>
              <a:buFont typeface="Arial"/>
              <a:buChar char="•"/>
            </a:pPr>
            <a:r>
              <a:rPr lang="en" sz="3200">
                <a:solidFill>
                  <a:srgbClr val="262626"/>
                </a:solidFill>
              </a:rPr>
              <a:t>No shared file system, no network topology constraints, etc</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pic>
        <p:nvPicPr>
          <p:cNvPr id="101" name="Shape 101"/>
          <p:cNvPicPr preferRelativeResize="0"/>
          <p:nvPr/>
        </p:nvPicPr>
        <p:blipFill>
          <a:blip r:embed="rId3">
            <a:alphaModFix/>
          </a:blip>
          <a:stretch>
            <a:fillRect/>
          </a:stretch>
        </p:blipFill>
        <p:spPr>
          <a:xfrm>
            <a:off x="3150725" y="1746275"/>
            <a:ext cx="3124200" cy="4800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07" name="Shape 107"/>
          <p:cNvSpPr txBox="1"/>
          <p:nvPr/>
        </p:nvSpPr>
        <p:spPr>
          <a:xfrm>
            <a:off x="599075" y="1396400"/>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Communication between Jenkins and Unix slaves can be via SSH </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Only need SSHD on slaves</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Java installed for you</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Just need a host name and credentials to connect</a:t>
            </a:r>
          </a:p>
        </p:txBody>
      </p:sp>
      <p:pic>
        <p:nvPicPr>
          <p:cNvPr id="108" name="Shape 108"/>
          <p:cNvPicPr preferRelativeResize="0"/>
          <p:nvPr/>
        </p:nvPicPr>
        <p:blipFill rotWithShape="1">
          <a:blip r:embed="rId3">
            <a:alphaModFix/>
          </a:blip>
          <a:srcRect/>
          <a:stretch/>
        </p:blipFill>
        <p:spPr>
          <a:xfrm>
            <a:off x="1179911" y="4858575"/>
            <a:ext cx="6784199" cy="1869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14" name="Shape 114"/>
          <p:cNvSpPr txBox="1"/>
          <p:nvPr/>
        </p:nvSpPr>
        <p:spPr>
          <a:xfrm>
            <a:off x="599075" y="1670075"/>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To connect Jenkins to Windows slave, DCOM is an option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Just need admin user name and password</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No manual intervention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Works even from Unix masters</a:t>
            </a:r>
          </a:p>
          <a:p>
            <a:pPr marR="0" lvl="0" algn="l" rtl="0">
              <a:lnSpc>
                <a:spcPct val="100000"/>
              </a:lnSpc>
              <a:spcBef>
                <a:spcPts val="0"/>
              </a:spcBef>
              <a:spcAft>
                <a:spcPts val="0"/>
              </a:spcAft>
              <a:buNone/>
            </a:pPr>
            <a:endParaRPr sz="3200">
              <a:solidFill>
                <a:srgbClr val="262626"/>
              </a:solidFill>
              <a:latin typeface="PT Sans"/>
              <a:ea typeface="PT Sans"/>
              <a:cs typeface="PT Sans"/>
              <a:sym typeface="PT Sans"/>
            </a:endParaRPr>
          </a:p>
        </p:txBody>
      </p:sp>
      <p:pic>
        <p:nvPicPr>
          <p:cNvPr id="115" name="Shape 115"/>
          <p:cNvPicPr preferRelativeResize="0"/>
          <p:nvPr/>
        </p:nvPicPr>
        <p:blipFill>
          <a:blip r:embed="rId3">
            <a:alphaModFix/>
          </a:blip>
          <a:stretch>
            <a:fillRect/>
          </a:stretch>
        </p:blipFill>
        <p:spPr>
          <a:xfrm>
            <a:off x="1707675" y="4410062"/>
            <a:ext cx="6010275" cy="24479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3">
            <a:alphaModFix/>
          </a:blip>
          <a:srcRect/>
          <a:stretch/>
        </p:blipFill>
        <p:spPr>
          <a:xfrm>
            <a:off x="2431947" y="4915975"/>
            <a:ext cx="4280099" cy="1874100"/>
          </a:xfrm>
          <a:prstGeom prst="rect">
            <a:avLst/>
          </a:prstGeom>
          <a:noFill/>
          <a:ln>
            <a:noFill/>
          </a:ln>
        </p:spPr>
      </p:pic>
      <p:sp>
        <p:nvSpPr>
          <p:cNvPr id="121" name="Shape 12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22" name="Shape 122"/>
          <p:cNvSpPr txBox="1"/>
          <p:nvPr/>
        </p:nvSpPr>
        <p:spPr>
          <a:xfrm>
            <a:off x="599075" y="2096150"/>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To connect Jenkins to Windows slave or a slave in another data center, Java Web Start is another option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For cases when the master cannot “see” slaves</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A separate socket connection is made</a:t>
            </a:r>
          </a:p>
          <a:p>
            <a:pPr marL="742950" lvl="1" indent="-285750" rtl="0">
              <a:spcBef>
                <a:spcPts val="560"/>
              </a:spcBef>
              <a:buClr>
                <a:srgbClr val="262626"/>
              </a:buClr>
              <a:buSzPct val="100000"/>
              <a:buFont typeface="PT Sans"/>
              <a:buChar char="–"/>
            </a:pPr>
            <a:r>
              <a:rPr lang="en" sz="2800">
                <a:solidFill>
                  <a:srgbClr val="262626"/>
                </a:solidFill>
                <a:latin typeface="PT Sans"/>
                <a:ea typeface="PT Sans"/>
                <a:cs typeface="PT Sans"/>
                <a:sym typeface="PT Sans"/>
              </a:rPr>
              <a:t>Once started, can be installed as a service</a:t>
            </a:r>
          </a:p>
          <a:p>
            <a:pPr marL="742950" lvl="1" indent="-285750" rtl="0">
              <a:spcBef>
                <a:spcPts val="560"/>
              </a:spcBef>
              <a:buClr>
                <a:srgbClr val="262626"/>
              </a:buClr>
              <a:buSzPct val="100000"/>
              <a:buFont typeface="PT Sans"/>
              <a:buChar char="–"/>
            </a:pPr>
            <a:r>
              <a:rPr lang="en" sz="2800">
                <a:solidFill>
                  <a:srgbClr val="262626"/>
                </a:solidFill>
                <a:latin typeface="PT Sans"/>
                <a:ea typeface="PT Sans"/>
                <a:cs typeface="PT Sans"/>
                <a:sym typeface="PT Sans"/>
              </a:rPr>
              <a:t>Can also be run headlessly via jar</a:t>
            </a:r>
          </a:p>
          <a:p>
            <a:pPr marR="0" lvl="0" algn="l" rtl="0">
              <a:lnSpc>
                <a:spcPct val="100000"/>
              </a:lnSpc>
              <a:spcBef>
                <a:spcPts val="0"/>
              </a:spcBef>
              <a:spcAft>
                <a:spcPts val="0"/>
              </a:spcAft>
              <a:buNone/>
            </a:pPr>
            <a:endParaRPr sz="3200">
              <a:solidFill>
                <a:srgbClr val="262626"/>
              </a:solidFill>
              <a:latin typeface="PT Sans"/>
              <a:ea typeface="PT Sans"/>
              <a:cs typeface="PT Sans"/>
              <a:sym typeface="PT Sans"/>
            </a:endParaRP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scalability</a:t>
            </a:r>
          </a:p>
        </p:txBody>
      </p:sp>
      <p:sp>
        <p:nvSpPr>
          <p:cNvPr id="128" name="Shape 12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Masters can use resources to orchestrate, allowing one master to orchestrate 100s to 1,000s of builds a day.</a:t>
            </a:r>
          </a:p>
          <a:p>
            <a:pPr marL="457200" lvl="0" indent="-406400" rtl="0">
              <a:spcBef>
                <a:spcPts val="0"/>
              </a:spcBef>
              <a:buClr>
                <a:schemeClr val="dk1"/>
              </a:buClr>
              <a:buSzPct val="100000"/>
              <a:buFont typeface="Arial"/>
              <a:buChar char="●"/>
            </a:pPr>
            <a:r>
              <a:rPr lang="en"/>
              <a:t>Scaling when build demand increases will only involve pointing Jenkins at another slave node, rather than creating an entirely new master from scratch.</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Benefits: security</a:t>
            </a:r>
          </a:p>
        </p:txBody>
      </p:sp>
      <p:sp>
        <p:nvSpPr>
          <p:cNvPr id="134" name="Shape 13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Jobs that run on a master have full permissions on all Jenkins resources on the master node, potentially allowing a malicious user to access private information from other builds or the system itself.</a:t>
            </a:r>
          </a:p>
          <a:p>
            <a:pPr marL="914400" lvl="1" indent="-368300" rtl="0">
              <a:spcBef>
                <a:spcPts val="0"/>
              </a:spcBef>
              <a:buClr>
                <a:schemeClr val="dk1"/>
              </a:buClr>
              <a:buSzPct val="78571"/>
              <a:buFont typeface="Courier New"/>
              <a:buChar char="o"/>
            </a:pPr>
            <a:r>
              <a:rPr lang="en"/>
              <a:t>Running jobs on separate and isolated machines mitigates this risk.</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solidFill>
                  <a:schemeClr val="accent3"/>
                </a:solidFill>
              </a:rPr>
              <a:t>Introducing Jenkins</a:t>
            </a:r>
          </a:p>
        </p:txBody>
      </p:sp>
      <p:sp>
        <p:nvSpPr>
          <p:cNvPr id="104" name="Shape 10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What makes Jenkins so great?</a:t>
            </a:r>
          </a:p>
          <a:p>
            <a:pPr marL="0" lvl="0" indent="0" rtl="0">
              <a:spcBef>
                <a:spcPts val="0"/>
              </a:spcBef>
              <a:buNone/>
            </a:pPr>
            <a:endParaRPr/>
          </a:p>
        </p:txBody>
      </p:sp>
      <p:pic>
        <p:nvPicPr>
          <p:cNvPr id="105" name="Shape 105"/>
          <p:cNvPicPr preferRelativeResize="0"/>
          <p:nvPr/>
        </p:nvPicPr>
        <p:blipFill>
          <a:blip r:embed="rId3">
            <a:alphaModFix/>
          </a:blip>
          <a:stretch>
            <a:fillRect/>
          </a:stretch>
        </p:blipFill>
        <p:spPr>
          <a:xfrm>
            <a:off x="892625" y="3493325"/>
            <a:ext cx="1143000" cy="1647825"/>
          </a:xfrm>
          <a:prstGeom prst="rect">
            <a:avLst/>
          </a:prstGeom>
          <a:noFill/>
          <a:ln>
            <a:noFill/>
          </a:ln>
        </p:spPr>
      </p:pic>
      <p:pic>
        <p:nvPicPr>
          <p:cNvPr id="106" name="Shape 106"/>
          <p:cNvPicPr preferRelativeResize="0"/>
          <p:nvPr/>
        </p:nvPicPr>
        <p:blipFill>
          <a:blip r:embed="rId4">
            <a:alphaModFix/>
          </a:blip>
          <a:stretch>
            <a:fillRect/>
          </a:stretch>
        </p:blipFill>
        <p:spPr>
          <a:xfrm>
            <a:off x="4607843" y="2729750"/>
            <a:ext cx="2725256" cy="1814150"/>
          </a:xfrm>
          <a:prstGeom prst="rect">
            <a:avLst/>
          </a:prstGeom>
          <a:noFill/>
          <a:ln>
            <a:noFill/>
          </a:ln>
        </p:spPr>
      </p:pic>
      <p:pic>
        <p:nvPicPr>
          <p:cNvPr id="107" name="Shape 107"/>
          <p:cNvPicPr preferRelativeResize="0"/>
          <p:nvPr/>
        </p:nvPicPr>
        <p:blipFill>
          <a:blip r:embed="rId5">
            <a:alphaModFix/>
          </a:blip>
          <a:stretch>
            <a:fillRect/>
          </a:stretch>
        </p:blipFill>
        <p:spPr>
          <a:xfrm>
            <a:off x="2806500" y="2499850"/>
            <a:ext cx="1333500" cy="3171825"/>
          </a:xfrm>
          <a:prstGeom prst="rect">
            <a:avLst/>
          </a:prstGeom>
          <a:noFill/>
          <a:ln>
            <a:noFill/>
          </a:ln>
        </p:spPr>
      </p:pic>
      <p:sp>
        <p:nvSpPr>
          <p:cNvPr id="108" name="Shape 108"/>
          <p:cNvSpPr txBox="1"/>
          <p:nvPr/>
        </p:nvSpPr>
        <p:spPr>
          <a:xfrm>
            <a:off x="892625" y="5141150"/>
            <a:ext cx="1143000" cy="374100"/>
          </a:xfrm>
          <a:prstGeom prst="rect">
            <a:avLst/>
          </a:prstGeom>
          <a:noFill/>
          <a:ln>
            <a:noFill/>
          </a:ln>
        </p:spPr>
        <p:txBody>
          <a:bodyPr lIns="91425" tIns="91425" rIns="91425" bIns="91425" anchor="t" anchorCtr="0">
            <a:noAutofit/>
          </a:bodyPr>
          <a:lstStyle/>
          <a:p>
            <a:pPr>
              <a:spcBef>
                <a:spcPts val="0"/>
              </a:spcBef>
              <a:buNone/>
            </a:pPr>
            <a:r>
              <a:rPr lang="en"/>
              <a:t>ease of use</a:t>
            </a:r>
          </a:p>
        </p:txBody>
      </p:sp>
      <p:sp>
        <p:nvSpPr>
          <p:cNvPr id="109" name="Shape 109"/>
          <p:cNvSpPr txBox="1"/>
          <p:nvPr/>
        </p:nvSpPr>
        <p:spPr>
          <a:xfrm>
            <a:off x="2901750" y="5671675"/>
            <a:ext cx="1143000" cy="546299"/>
          </a:xfrm>
          <a:prstGeom prst="rect">
            <a:avLst/>
          </a:prstGeom>
          <a:noFill/>
          <a:ln>
            <a:noFill/>
          </a:ln>
        </p:spPr>
        <p:txBody>
          <a:bodyPr lIns="91425" tIns="91425" rIns="91425" bIns="91425" anchor="t" anchorCtr="0">
            <a:noAutofit/>
          </a:bodyPr>
          <a:lstStyle/>
          <a:p>
            <a:pPr algn="ctr" rtl="0">
              <a:spcBef>
                <a:spcPts val="0"/>
              </a:spcBef>
              <a:buNone/>
            </a:pPr>
            <a:r>
              <a:rPr lang="en"/>
              <a:t>extreme</a:t>
            </a:r>
          </a:p>
          <a:p>
            <a:pPr lvl="0" algn="ctr" rtl="0">
              <a:spcBef>
                <a:spcPts val="0"/>
              </a:spcBef>
              <a:buNone/>
            </a:pPr>
            <a:r>
              <a:rPr lang="en"/>
              <a:t>extensibility</a:t>
            </a:r>
          </a:p>
        </p:txBody>
      </p:sp>
      <p:sp>
        <p:nvSpPr>
          <p:cNvPr id="110" name="Shape 110"/>
          <p:cNvSpPr txBox="1"/>
          <p:nvPr/>
        </p:nvSpPr>
        <p:spPr>
          <a:xfrm>
            <a:off x="7374650" y="3059700"/>
            <a:ext cx="1276500" cy="738599"/>
          </a:xfrm>
          <a:prstGeom prst="rect">
            <a:avLst/>
          </a:prstGeom>
          <a:noFill/>
          <a:ln>
            <a:noFill/>
          </a:ln>
        </p:spPr>
        <p:txBody>
          <a:bodyPr lIns="91425" tIns="91425" rIns="91425" bIns="91425" anchor="t" anchorCtr="0">
            <a:noAutofit/>
          </a:bodyPr>
          <a:lstStyle/>
          <a:p>
            <a:pPr rtl="0">
              <a:spcBef>
                <a:spcPts val="0"/>
              </a:spcBef>
              <a:buNone/>
            </a:pPr>
            <a:r>
              <a:rPr lang="en"/>
              <a:t>distributed</a:t>
            </a:r>
          </a:p>
          <a:p>
            <a:pPr lvl="0" rtl="0">
              <a:spcBef>
                <a:spcPts val="0"/>
              </a:spcBef>
              <a:buNone/>
            </a:pPr>
            <a:r>
              <a:rPr lang="en"/>
              <a:t>builds</a:t>
            </a:r>
          </a:p>
        </p:txBody>
      </p:sp>
      <p:pic>
        <p:nvPicPr>
          <p:cNvPr id="111" name="Shape 111"/>
          <p:cNvPicPr preferRelativeResize="0"/>
          <p:nvPr/>
        </p:nvPicPr>
        <p:blipFill>
          <a:blip r:embed="rId6">
            <a:alphaModFix/>
          </a:blip>
          <a:stretch>
            <a:fillRect/>
          </a:stretch>
        </p:blipFill>
        <p:spPr>
          <a:xfrm>
            <a:off x="4973800" y="4754100"/>
            <a:ext cx="2185675" cy="1367649"/>
          </a:xfrm>
          <a:prstGeom prst="rect">
            <a:avLst/>
          </a:prstGeom>
          <a:noFill/>
          <a:ln>
            <a:noFill/>
          </a:ln>
        </p:spPr>
      </p:pic>
      <p:sp>
        <p:nvSpPr>
          <p:cNvPr id="112" name="Shape 112"/>
          <p:cNvSpPr txBox="1"/>
          <p:nvPr/>
        </p:nvSpPr>
        <p:spPr>
          <a:xfrm>
            <a:off x="6612650" y="4922150"/>
            <a:ext cx="1276500" cy="332699"/>
          </a:xfrm>
          <a:prstGeom prst="rect">
            <a:avLst/>
          </a:prstGeom>
          <a:noFill/>
          <a:ln>
            <a:noFill/>
          </a:ln>
        </p:spPr>
        <p:txBody>
          <a:bodyPr lIns="91425" tIns="91425" rIns="91425" bIns="91425" anchor="t" anchorCtr="0">
            <a:noAutofit/>
          </a:bodyPr>
          <a:lstStyle/>
          <a:p>
            <a:pPr lvl="0" rtl="0">
              <a:spcBef>
                <a:spcPts val="0"/>
              </a:spcBef>
              <a:buNone/>
            </a:pPr>
            <a:r>
              <a:rPr lang="en"/>
              <a:t>reporting</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40" name="Shape 14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dirty="0"/>
              <a:t>Slaves must be able to establish bi-directional communication with a master.</a:t>
            </a:r>
          </a:p>
          <a:p>
            <a:pPr marL="457200" marR="0" lvl="0" indent="-406400" algn="l" rtl="0">
              <a:lnSpc>
                <a:spcPct val="100000"/>
              </a:lnSpc>
              <a:spcBef>
                <a:spcPts val="0"/>
              </a:spcBef>
              <a:spcAft>
                <a:spcPts val="0"/>
              </a:spcAft>
              <a:buClr>
                <a:schemeClr val="dk1"/>
              </a:buClr>
              <a:buSzPct val="100000"/>
              <a:buFont typeface="Arial"/>
              <a:buChar char="●"/>
            </a:pPr>
            <a:r>
              <a:rPr lang="en" dirty="0"/>
              <a:t>Slaves also need build tools installed to them to build your jobs. </a:t>
            </a:r>
          </a:p>
          <a:p>
            <a:pPr marL="914400" marR="0" lvl="1" indent="-368300" algn="l" rtl="0">
              <a:lnSpc>
                <a:spcPct val="100000"/>
              </a:lnSpc>
              <a:spcBef>
                <a:spcPts val="0"/>
              </a:spcBef>
              <a:spcAft>
                <a:spcPts val="0"/>
              </a:spcAft>
              <a:buClr>
                <a:schemeClr val="dk1"/>
              </a:buClr>
              <a:buSzPct val="78571"/>
              <a:buFont typeface="Courier New"/>
              <a:buChar char="o"/>
            </a:pPr>
            <a:r>
              <a:rPr lang="en" dirty="0"/>
              <a:t>It is a best practice to configure a job to assume that the target slave doesn’t have any tools install and make tool installation part of the build process.</a:t>
            </a:r>
          </a:p>
          <a:p>
            <a:pPr marL="457200" marR="0" lvl="0" indent="-406400" algn="l" rtl="0">
              <a:lnSpc>
                <a:spcPct val="100000"/>
              </a:lnSpc>
              <a:spcBef>
                <a:spcPts val="0"/>
              </a:spcBef>
              <a:spcAft>
                <a:spcPts val="0"/>
              </a:spcAft>
              <a:buClr>
                <a:schemeClr val="dk1"/>
              </a:buClr>
              <a:buSzPct val="100000"/>
              <a:buFont typeface="Arial"/>
              <a:buChar char="●"/>
            </a:pPr>
            <a:r>
              <a:rPr lang="en" dirty="0"/>
              <a:t>Once slaves have been created, jobs can be configured to only run on slaves with specific label names.</a:t>
            </a:r>
          </a:p>
        </p:txBody>
      </p: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Setting up CloudBees Jenkins Operations Center</a:t>
            </a:r>
          </a:p>
        </p:txBody>
      </p: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How do I set up CJOC?</a:t>
            </a:r>
          </a:p>
        </p:txBody>
      </p:sp>
      <p:sp>
        <p:nvSpPr>
          <p:cNvPr id="89" name="Shape 89"/>
          <p:cNvSpPr txBox="1">
            <a:spLocks noGrp="1"/>
          </p:cNvSpPr>
          <p:nvPr>
            <p:ph type="body" idx="1"/>
          </p:nvPr>
        </p:nvSpPr>
        <p:spPr>
          <a:xfrm>
            <a:off x="599531" y="1558441"/>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CJOC requires the following:</a:t>
            </a:r>
          </a:p>
          <a:p>
            <a:pPr marL="914400" lvl="1" indent="-368300" rtl="0">
              <a:spcBef>
                <a:spcPts val="0"/>
              </a:spcBef>
              <a:buClr>
                <a:schemeClr val="dk1"/>
              </a:buClr>
              <a:buSzPct val="78571"/>
              <a:buFont typeface="Courier New"/>
              <a:buChar char="o"/>
            </a:pPr>
            <a:r>
              <a:rPr lang="en" dirty="0"/>
              <a:t>A VM or server</a:t>
            </a:r>
          </a:p>
          <a:p>
            <a:pPr marL="914400" lvl="1" indent="-368300" rtl="0">
              <a:spcBef>
                <a:spcPts val="0"/>
              </a:spcBef>
              <a:buClr>
                <a:schemeClr val="dk1"/>
              </a:buClr>
              <a:buSzPct val="78571"/>
              <a:buFont typeface="Courier New"/>
              <a:buChar char="o"/>
            </a:pPr>
            <a:r>
              <a:rPr lang="en" dirty="0"/>
              <a:t>At least 1 GB for the JVM</a:t>
            </a:r>
          </a:p>
          <a:p>
            <a:pPr marL="914400" lvl="1" indent="-368300" rtl="0">
              <a:spcBef>
                <a:spcPts val="0"/>
              </a:spcBef>
              <a:buClr>
                <a:schemeClr val="dk1"/>
              </a:buClr>
              <a:buSzPct val="78571"/>
              <a:buFont typeface="Courier New"/>
              <a:buChar char="o"/>
            </a:pPr>
            <a:r>
              <a:rPr lang="en" dirty="0"/>
              <a:t>One of the following OSs:</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Debian</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Redhat</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Ubuntu</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CentOS</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Fedora</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OpenSuse</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Windows</a:t>
            </a:r>
          </a:p>
          <a:p>
            <a:pPr marL="914400" lvl="1" indent="-368300" rtl="0">
              <a:spcBef>
                <a:spcPts val="0"/>
              </a:spcBef>
              <a:buClr>
                <a:schemeClr val="dk1"/>
              </a:buClr>
              <a:buSzPct val="78571"/>
              <a:buFont typeface="Courier New"/>
              <a:buChar char="o"/>
            </a:pPr>
            <a:r>
              <a:rPr lang="en" dirty="0"/>
              <a:t>The CJOC WAR or Linux package</a:t>
            </a:r>
          </a:p>
          <a:p>
            <a:pPr marL="457200" lvl="0" indent="-406400" rtl="0">
              <a:spcBef>
                <a:spcPts val="0"/>
              </a:spcBef>
              <a:buClr>
                <a:schemeClr val="dk1"/>
              </a:buClr>
              <a:buSzPct val="100000"/>
              <a:buFont typeface="Arial"/>
              <a:buChar char="●"/>
            </a:pPr>
            <a:r>
              <a:rPr lang="en" dirty="0"/>
              <a:t>Optionally:</a:t>
            </a:r>
          </a:p>
          <a:p>
            <a:pPr marL="914400" lvl="1" indent="-368300" rtl="0">
              <a:spcBef>
                <a:spcPts val="0"/>
              </a:spcBef>
              <a:buClr>
                <a:schemeClr val="dk1"/>
              </a:buClr>
              <a:buSzPct val="78571"/>
              <a:buFont typeface="Courier New"/>
              <a:buChar char="o"/>
            </a:pPr>
            <a:r>
              <a:rPr lang="en" dirty="0"/>
              <a:t>A second VM or server for an HA node</a:t>
            </a:r>
          </a:p>
          <a:p>
            <a:pPr marL="914400" lvl="1" indent="-368300" rtl="0">
              <a:spcBef>
                <a:spcPts val="0"/>
              </a:spcBef>
              <a:buClr>
                <a:schemeClr val="dk1"/>
              </a:buClr>
              <a:buSzPct val="78571"/>
              <a:buFont typeface="Courier New"/>
              <a:buChar char="o"/>
            </a:pPr>
            <a:r>
              <a:rPr lang="en" dirty="0"/>
              <a:t>A load balancer</a:t>
            </a:r>
          </a:p>
          <a:p>
            <a:pPr marL="914400" lvl="1" indent="-368300">
              <a:spcBef>
                <a:spcPts val="0"/>
              </a:spcBef>
              <a:buClr>
                <a:schemeClr val="dk1"/>
              </a:buClr>
              <a:buSzPct val="78571"/>
              <a:buFont typeface="Courier New"/>
              <a:buChar char="o"/>
            </a:pPr>
            <a:r>
              <a:rPr lang="en" dirty="0"/>
              <a:t>NAS accessible from both CJOC nodes</a:t>
            </a: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How do I set up CJOC?</a:t>
            </a:r>
          </a:p>
        </p:txBody>
      </p:sp>
      <p:sp>
        <p:nvSpPr>
          <p:cNvPr id="95" name="Shape 95"/>
          <p:cNvSpPr txBox="1">
            <a:spLocks noGrp="1"/>
          </p:cNvSpPr>
          <p:nvPr>
            <p:ph type="body" idx="1"/>
          </p:nvPr>
        </p:nvSpPr>
        <p:spPr>
          <a:xfrm>
            <a:off x="599531" y="1558441"/>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General clustered CJOC architecture</a:t>
            </a:r>
          </a:p>
          <a:p>
            <a:pPr marL="457200" lvl="0" indent="0" rtl="0">
              <a:spcBef>
                <a:spcPts val="0"/>
              </a:spcBef>
              <a:buNone/>
            </a:pPr>
            <a:endParaRPr/>
          </a:p>
        </p:txBody>
      </p:sp>
      <p:pic>
        <p:nvPicPr>
          <p:cNvPr id="96" name="Shape 96"/>
          <p:cNvPicPr preferRelativeResize="0"/>
          <p:nvPr/>
        </p:nvPicPr>
        <p:blipFill>
          <a:blip r:embed="rId3">
            <a:alphaModFix/>
          </a:blip>
          <a:stretch>
            <a:fillRect/>
          </a:stretch>
        </p:blipFill>
        <p:spPr>
          <a:xfrm>
            <a:off x="2273000" y="2256675"/>
            <a:ext cx="4879650" cy="3692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Setting up CloudBees Jenkins Operations Center</a:t>
            </a:r>
          </a:p>
        </p:txBody>
      </p: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Distributed Masters and Slaves Architecture with CJOC</a:t>
            </a: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a distributed architecture?</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 OSS Jenkins, a distributed architecture is one where masters can distribute a workload between nodes called build agents or slaves.</a:t>
            </a:r>
          </a:p>
          <a:p>
            <a:pPr marL="0" lvl="0" rtl="0">
              <a:spcBef>
                <a:spcPts val="0"/>
              </a:spcBef>
              <a:buNone/>
            </a:pPr>
            <a:endParaRPr/>
          </a:p>
          <a:p>
            <a:pPr marL="457200" lvl="0" indent="-406400">
              <a:spcBef>
                <a:spcPts val="0"/>
              </a:spcBef>
              <a:buClr>
                <a:schemeClr val="dk1"/>
              </a:buClr>
              <a:buSzPct val="100000"/>
              <a:buFont typeface="Arial"/>
              <a:buChar char="●"/>
            </a:pPr>
            <a:r>
              <a:rPr lang="en"/>
              <a:t>With CloudBees, another architecture is also possible, where slaves and even masters can be dynamically brought online to build and schedule workloads respectively. </a:t>
            </a:r>
          </a:p>
        </p:txBody>
      </p:sp>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distributed architecture?</a:t>
            </a:r>
          </a:p>
        </p:txBody>
      </p:sp>
      <p:pic>
        <p:nvPicPr>
          <p:cNvPr id="95" name="Shape 95"/>
          <p:cNvPicPr preferRelativeResize="0"/>
          <p:nvPr/>
        </p:nvPicPr>
        <p:blipFill>
          <a:blip r:embed="rId3">
            <a:alphaModFix/>
          </a:blip>
          <a:stretch>
            <a:fillRect/>
          </a:stretch>
        </p:blipFill>
        <p:spPr>
          <a:xfrm>
            <a:off x="753900" y="1584475"/>
            <a:ext cx="7308250" cy="51578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efficient resource usage</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masters and their slaves can be dynamically provisioned, allowing offline resources to be utilized elsewhere.</a:t>
            </a:r>
          </a:p>
          <a:p>
            <a:pPr marL="457200" lvl="0" indent="-406400" rtl="0">
              <a:spcBef>
                <a:spcPts val="0"/>
              </a:spcBef>
              <a:buClr>
                <a:schemeClr val="dk1"/>
              </a:buClr>
              <a:buSzPct val="100000"/>
              <a:buFont typeface="Arial"/>
              <a:buChar char="●"/>
            </a:pPr>
            <a:r>
              <a:rPr lang="en"/>
              <a:t>Jenkins masters will be able to orchestrate more builds.</a:t>
            </a:r>
          </a:p>
          <a:p>
            <a:pPr marL="457200" lvl="0" indent="-406400" rtl="0">
              <a:spcBef>
                <a:spcPts val="0"/>
              </a:spcBef>
              <a:buClr>
                <a:schemeClr val="dk1"/>
              </a:buClr>
              <a:buSzPct val="100000"/>
              <a:buFont typeface="Arial"/>
              <a:buChar char="●"/>
            </a:pPr>
            <a:r>
              <a:rPr lang="en"/>
              <a:t>Slaves and masters can be created from a template, standardizing them and reducing master onboarding time to 0.</a:t>
            </a:r>
          </a:p>
        </p:txBody>
      </p:sp>
    </p:spTree>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07" name="Shape 10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Install Operations Center, then configure client masters and shared slaves</a:t>
            </a:r>
          </a:p>
          <a:p>
            <a:pPr marL="914400" lvl="1" indent="-368300">
              <a:spcBef>
                <a:spcPts val="0"/>
              </a:spcBef>
              <a:buClr>
                <a:schemeClr val="dk1"/>
              </a:buClr>
              <a:buSzPct val="78571"/>
              <a:buFont typeface="Courier New"/>
              <a:buChar char="o"/>
            </a:pPr>
            <a:r>
              <a:rPr lang="en" dirty="0"/>
              <a:t>See other sections for details on this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18" name="Shape 11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Installing Jenkins</a:t>
            </a:r>
          </a:p>
          <a:p>
            <a:pPr marL="457200" lvl="0" indent="-406400">
              <a:spcBef>
                <a:spcPts val="0"/>
              </a:spcBef>
              <a:buClr>
                <a:schemeClr val="dk1"/>
              </a:buClr>
              <a:buSzPct val="100000"/>
              <a:buFont typeface="Arial"/>
              <a:buChar char="●"/>
            </a:pPr>
            <a:r>
              <a:rPr lang="en"/>
              <a:t>Configuring Jenkins</a:t>
            </a:r>
          </a:p>
        </p:txBody>
      </p:sp>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lgn="ctr"/>
            <a:r>
              <a:rPr lang="en-US" dirty="0" smtClean="0"/>
              <a:t>Client Masters</a:t>
            </a:r>
            <a:endParaRPr lang="en" dirty="0"/>
          </a:p>
        </p:txBody>
      </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lgn="ctr"/>
            <a:endParaRPr lang="en" dirty="0"/>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rtl="0">
              <a:spcBef>
                <a:spcPts val="0"/>
              </a:spcBef>
              <a:buNone/>
            </a:pPr>
            <a:r>
              <a:rPr lang="en" dirty="0"/>
              <a:t>Shared Slaves</a:t>
            </a:r>
          </a:p>
        </p:txBody>
      </p:sp>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a:t>
            </a:r>
          </a:p>
        </p:txBody>
      </p:sp>
      <p:sp>
        <p:nvSpPr>
          <p:cNvPr id="123" name="Shape 12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A Jenkins </a:t>
            </a:r>
            <a:r>
              <a:rPr lang="en" b="1" dirty="0"/>
              <a:t>build node configured to be “leased” to masters</a:t>
            </a:r>
            <a:r>
              <a:rPr lang="en" dirty="0"/>
              <a:t> using CloudBees Jenkins Operations Center.</a:t>
            </a:r>
          </a:p>
          <a:p>
            <a:pPr marL="914400" lvl="1" indent="-368300" rtl="0">
              <a:spcBef>
                <a:spcPts val="0"/>
              </a:spcBef>
              <a:buClr>
                <a:schemeClr val="dk1"/>
              </a:buClr>
              <a:buSzPct val="78571"/>
              <a:buFont typeface="Courier New"/>
              <a:buChar char="o"/>
            </a:pPr>
            <a:r>
              <a:rPr lang="en" dirty="0"/>
              <a:t>Slaves can be </a:t>
            </a:r>
            <a:r>
              <a:rPr lang="en" b="1" dirty="0"/>
              <a:t>managed</a:t>
            </a:r>
            <a:r>
              <a:rPr lang="en" dirty="0"/>
              <a:t> or </a:t>
            </a:r>
            <a:r>
              <a:rPr lang="en" b="1" dirty="0"/>
              <a:t>unmanaged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29" name="Shape 12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just like typical Jenkins slaves, run build jobs using </a:t>
            </a:r>
            <a:r>
              <a:rPr lang="en" b="1" dirty="0"/>
              <a:t>executors</a:t>
            </a:r>
            <a:r>
              <a:rPr lang="en" dirty="0"/>
              <a:t>.</a:t>
            </a:r>
          </a:p>
          <a:p>
            <a:pPr marL="914400" lvl="1" indent="-368300" rtl="0">
              <a:spcBef>
                <a:spcPts val="0"/>
              </a:spcBef>
              <a:buClr>
                <a:schemeClr val="dk1"/>
              </a:buClr>
              <a:buSzPct val="78571"/>
              <a:buFont typeface="Courier New"/>
              <a:buChar char="o"/>
            </a:pPr>
            <a:r>
              <a:rPr lang="en" dirty="0"/>
              <a:t>When a slave is connected to a master, all configured executors on the slave are available to that master.</a:t>
            </a:r>
          </a:p>
          <a:p>
            <a:pPr marL="914400" lvl="1" indent="-368300" rtl="0">
              <a:spcBef>
                <a:spcPts val="0"/>
              </a:spcBef>
              <a:buClr>
                <a:schemeClr val="dk1"/>
              </a:buClr>
              <a:buSzPct val="78571"/>
              <a:buFont typeface="Courier New"/>
              <a:buChar char="o"/>
            </a:pPr>
            <a:r>
              <a:rPr lang="en" dirty="0"/>
              <a:t>Client masters can be configured to limit how many concurrent executors can be connected to them.</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35" name="Shape 13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can be connected to CJOC using the same connection methods as typical Jenkins slaves:</a:t>
            </a:r>
          </a:p>
          <a:p>
            <a:pPr marL="914400" lvl="1" indent="-368300" rtl="0">
              <a:spcBef>
                <a:spcPts val="0"/>
              </a:spcBef>
              <a:buClr>
                <a:schemeClr val="dk1"/>
              </a:buClr>
              <a:buSzPct val="78571"/>
              <a:buFont typeface="Courier New"/>
              <a:buChar char="o"/>
            </a:pPr>
            <a:r>
              <a:rPr lang="en" dirty="0"/>
              <a:t>SSH</a:t>
            </a:r>
          </a:p>
          <a:p>
            <a:pPr marL="914400" lvl="1" indent="-368300" rtl="0">
              <a:spcBef>
                <a:spcPts val="0"/>
              </a:spcBef>
              <a:buClr>
                <a:schemeClr val="dk1"/>
              </a:buClr>
              <a:buSzPct val="78571"/>
              <a:buFont typeface="Courier New"/>
              <a:buChar char="o"/>
            </a:pPr>
            <a:r>
              <a:rPr lang="en" dirty="0"/>
              <a:t>Java Web Start</a:t>
            </a:r>
          </a:p>
          <a:p>
            <a:pPr marL="914400" lvl="1" indent="-368300" rtl="0">
              <a:spcBef>
                <a:spcPts val="0"/>
              </a:spcBef>
              <a:buClr>
                <a:schemeClr val="dk1"/>
              </a:buClr>
              <a:buSzPct val="78571"/>
              <a:buFont typeface="Courier New"/>
              <a:buChar char="o"/>
            </a:pPr>
            <a:r>
              <a:rPr lang="en" dirty="0"/>
              <a:t>Via a command on the master</a:t>
            </a:r>
          </a:p>
          <a:p>
            <a:pPr marL="914400" lvl="1" indent="-368300" rtl="0">
              <a:spcBef>
                <a:spcPts val="0"/>
              </a:spcBef>
              <a:buClr>
                <a:schemeClr val="dk1"/>
              </a:buClr>
              <a:buSzPct val="78571"/>
              <a:buFont typeface="Courier New"/>
              <a:buChar char="o"/>
            </a:pPr>
            <a:r>
              <a:rPr lang="en" dirty="0"/>
              <a:t>As a Windows service</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41" name="Shape 14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can be configured to have availability policies as well:</a:t>
            </a:r>
          </a:p>
          <a:p>
            <a:pPr marL="914400" lvl="1" indent="-368300" rtl="0">
              <a:spcBef>
                <a:spcPts val="0"/>
              </a:spcBef>
              <a:buClr>
                <a:schemeClr val="dk1"/>
              </a:buClr>
              <a:buSzPct val="78571"/>
              <a:buFont typeface="Courier New"/>
              <a:buChar char="o"/>
            </a:pPr>
            <a:r>
              <a:rPr lang="en" dirty="0"/>
              <a:t>Online as much as possible</a:t>
            </a:r>
          </a:p>
          <a:p>
            <a:pPr marL="914400" lvl="1" indent="-368300" rtl="0">
              <a:spcBef>
                <a:spcPts val="0"/>
              </a:spcBef>
              <a:buClr>
                <a:schemeClr val="dk1"/>
              </a:buClr>
              <a:buSzPct val="78571"/>
              <a:buFont typeface="Courier New"/>
              <a:buChar char="o"/>
            </a:pPr>
            <a:r>
              <a:rPr lang="en" dirty="0"/>
              <a:t>Offline when idle</a:t>
            </a:r>
          </a:p>
          <a:p>
            <a:pPr marL="914400" lvl="1" indent="-368300" rtl="0">
              <a:spcBef>
                <a:spcPts val="0"/>
              </a:spcBef>
              <a:buClr>
                <a:schemeClr val="dk1"/>
              </a:buClr>
              <a:buSzPct val="78571"/>
              <a:buFont typeface="Courier New"/>
              <a:buChar char="o"/>
            </a:pPr>
            <a:r>
              <a:rPr lang="en" dirty="0"/>
              <a:t>Online according to a schedule</a:t>
            </a:r>
          </a:p>
          <a:p>
            <a:pPr marL="914400" lvl="1" indent="-368300" rtl="0">
              <a:spcBef>
                <a:spcPts val="0"/>
              </a:spcBef>
              <a:buClr>
                <a:schemeClr val="dk1"/>
              </a:buClr>
              <a:buSzPct val="78571"/>
              <a:buFont typeface="Courier New"/>
              <a:buChar char="o"/>
            </a:pPr>
            <a:r>
              <a:rPr lang="en" dirty="0"/>
              <a:t>Online when in demand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47" name="Shape 14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Unlike typical slaves, shared slaves are treated by CJOC like jobs – </a:t>
            </a:r>
            <a:r>
              <a:rPr lang="en" b="1" dirty="0"/>
              <a:t>dashboard level objects</a:t>
            </a:r>
            <a:r>
              <a:rPr lang="en" dirty="0"/>
              <a:t> that can be configured, deleted, have role restrictions, and be placed into folders</a:t>
            </a:r>
          </a:p>
          <a:p>
            <a:pPr marL="914400" lvl="1" indent="-368300" rtl="0">
              <a:spcBef>
                <a:spcPts val="0"/>
              </a:spcBef>
              <a:buClr>
                <a:schemeClr val="dk1"/>
              </a:buClr>
              <a:buSzPct val="78571"/>
              <a:buFont typeface="Courier New"/>
              <a:buChar char="o"/>
            </a:pPr>
            <a:r>
              <a:rPr lang="en" dirty="0"/>
              <a:t>Can be restricted to certain masters using folders</a:t>
            </a:r>
          </a:p>
          <a:p>
            <a:pPr marL="457200" lvl="0" indent="-406400" rtl="0">
              <a:spcBef>
                <a:spcPts val="0"/>
              </a:spcBef>
              <a:buClr>
                <a:schemeClr val="dk1"/>
              </a:buClr>
              <a:buSzPct val="100000"/>
              <a:buFont typeface="Arial"/>
              <a:buChar char="●"/>
            </a:pPr>
            <a:r>
              <a:rPr lang="en" dirty="0"/>
              <a:t>Shared slaves </a:t>
            </a:r>
            <a:r>
              <a:rPr lang="en" b="1" dirty="0"/>
              <a:t>can be shared between masters</a:t>
            </a:r>
            <a:r>
              <a:rPr lang="en" dirty="0"/>
              <a:t>, based on the masters’ slave policy and if any labels are configured.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53" name="Shape 15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a:t>
            </a:r>
            <a:r>
              <a:rPr lang="en" b="1" dirty="0"/>
              <a:t>by default lease for one and only one job</a:t>
            </a:r>
            <a:r>
              <a:rPr lang="en" dirty="0"/>
              <a:t> build before returning to the pool.</a:t>
            </a:r>
          </a:p>
          <a:p>
            <a:pPr marL="914400" lvl="1" indent="-368300" rtl="0">
              <a:spcBef>
                <a:spcPts val="0"/>
              </a:spcBef>
              <a:buClr>
                <a:schemeClr val="dk1"/>
              </a:buClr>
              <a:buSzPct val="78571"/>
              <a:buFont typeface="Courier New"/>
              <a:buChar char="o"/>
            </a:pPr>
            <a:r>
              <a:rPr lang="en" dirty="0"/>
              <a:t>This is called a “one-shot” build mode.</a:t>
            </a:r>
          </a:p>
          <a:p>
            <a:pPr marL="457200" lvl="0" indent="-406400" rtl="0">
              <a:spcBef>
                <a:spcPts val="0"/>
              </a:spcBef>
              <a:buClr>
                <a:schemeClr val="dk1"/>
              </a:buClr>
              <a:buSzPct val="100000"/>
              <a:buFont typeface="Arial"/>
              <a:buChar char="●"/>
            </a:pPr>
            <a:r>
              <a:rPr lang="en" dirty="0"/>
              <a:t>If the slave/client master connection is interrupted, the client master will not be able to return the slave until the connection is re-established.</a:t>
            </a:r>
          </a:p>
          <a:p>
            <a:pPr marL="914400" lvl="1" indent="-368300" rtl="0">
              <a:spcBef>
                <a:spcPts val="0"/>
              </a:spcBef>
              <a:buClr>
                <a:schemeClr val="dk1"/>
              </a:buClr>
              <a:buSzPct val="78571"/>
              <a:buFont typeface="Courier New"/>
              <a:buChar char="o"/>
            </a:pPr>
            <a:r>
              <a:rPr lang="en" dirty="0"/>
              <a:t>In this case, slave can be re-used by client master.</a:t>
            </a:r>
          </a:p>
        </p:txBody>
      </p:sp>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lvl="0" rtl="0">
              <a:spcBef>
                <a:spcPts val="0"/>
              </a:spcBef>
              <a:buNone/>
            </a:pPr>
            <a:r>
              <a:rPr lang="en" dirty="0"/>
              <a:t>What are Shared Slaves?</a:t>
            </a:r>
          </a:p>
        </p:txBody>
      </p:sp>
      <p:sp>
        <p:nvSpPr>
          <p:cNvPr id="159" name="Shape 15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Typical architecture with shared slaves</a:t>
            </a:r>
          </a:p>
        </p:txBody>
      </p:sp>
      <p:pic>
        <p:nvPicPr>
          <p:cNvPr id="160" name="Shape 160"/>
          <p:cNvPicPr preferRelativeResize="0"/>
          <p:nvPr/>
        </p:nvPicPr>
        <p:blipFill>
          <a:blip r:embed="rId3">
            <a:alphaModFix/>
          </a:blip>
          <a:stretch>
            <a:fillRect/>
          </a:stretch>
        </p:blipFill>
        <p:spPr>
          <a:xfrm>
            <a:off x="1533075" y="2434950"/>
            <a:ext cx="5800650" cy="40938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rtl="0">
              <a:spcBef>
                <a:spcPts val="0"/>
              </a:spcBef>
              <a:buNone/>
            </a:pPr>
            <a:r>
              <a:rPr lang="en" dirty="0"/>
              <a:t>Installing Jenkins</a:t>
            </a:r>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Benefit: scalability</a:t>
            </a:r>
          </a:p>
        </p:txBody>
      </p:sp>
      <p:sp>
        <p:nvSpPr>
          <p:cNvPr id="166" name="Shape 16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are leased on demand to client masters, eliminating need to tie slaves to individual masters in a Jenkins installation</a:t>
            </a:r>
          </a:p>
          <a:p>
            <a:pPr marL="457200" lvl="0" indent="-406400" rtl="0">
              <a:spcBef>
                <a:spcPts val="0"/>
              </a:spcBef>
              <a:buClr>
                <a:schemeClr val="dk1"/>
              </a:buClr>
              <a:buSzPct val="100000"/>
              <a:buFont typeface="Arial"/>
              <a:buChar char="●"/>
            </a:pPr>
            <a:r>
              <a:rPr lang="en" dirty="0"/>
              <a:t>Shared slaves can be brought offline for maintenance with the click of a button</a:t>
            </a:r>
          </a:p>
          <a:p>
            <a:pPr marL="457200" lvl="0" indent="-406400" rtl="0">
              <a:spcBef>
                <a:spcPts val="0"/>
              </a:spcBef>
              <a:buClr>
                <a:schemeClr val="dk1"/>
              </a:buClr>
              <a:buSzPct val="100000"/>
              <a:buFont typeface="Arial"/>
              <a:buChar char="●"/>
            </a:pPr>
            <a:r>
              <a:rPr lang="en" dirty="0"/>
              <a:t>A cloud for shared slaves may be configured, e.g. vSphere</a:t>
            </a:r>
          </a:p>
          <a:p>
            <a:pPr marL="914400" lvl="1" indent="-368300" rtl="0">
              <a:spcBef>
                <a:spcPts val="0"/>
              </a:spcBef>
              <a:buClr>
                <a:schemeClr val="dk1"/>
              </a:buClr>
              <a:buSzPct val="78571"/>
              <a:buFont typeface="Courier New"/>
              <a:buChar char="o"/>
            </a:pPr>
            <a:r>
              <a:rPr lang="en" dirty="0"/>
              <a:t>Allows slaves to be templatized instead of individually configured</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Benefit: efficiency</a:t>
            </a:r>
          </a:p>
        </p:txBody>
      </p:sp>
      <p:sp>
        <p:nvSpPr>
          <p:cNvPr id="172" name="Shape 17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Leasing slaves and only bringing them online when needed allows organizations to free up slave VMs/machines for other uses</a:t>
            </a:r>
          </a:p>
          <a:p>
            <a:pPr marL="457200" lvl="0" indent="-406400" rtl="0">
              <a:spcBef>
                <a:spcPts val="0"/>
              </a:spcBef>
              <a:buClr>
                <a:schemeClr val="dk1"/>
              </a:buClr>
              <a:buSzPct val="100000"/>
              <a:buFont typeface="Arial"/>
              <a:buChar char="●"/>
            </a:pPr>
            <a:r>
              <a:rPr lang="en" dirty="0"/>
              <a:t>No slave resource will be wasted – if one master is not using a given slave, it is free for another to use</a:t>
            </a:r>
          </a:p>
          <a:p>
            <a:pPr marL="457200" lvl="0" indent="-406400" rtl="0">
              <a:spcBef>
                <a:spcPts val="0"/>
              </a:spcBef>
              <a:buClr>
                <a:schemeClr val="dk1"/>
              </a:buClr>
              <a:buSzPct val="100000"/>
              <a:buFont typeface="Arial"/>
              <a:buChar char="●"/>
            </a:pPr>
            <a:r>
              <a:rPr lang="en" dirty="0"/>
              <a:t>Teams can share scarce specialty resources between masters – e.g. Windows/OSX slave machines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Where do we start?</a:t>
            </a:r>
          </a:p>
        </p:txBody>
      </p:sp>
      <p:sp>
        <p:nvSpPr>
          <p:cNvPr id="178" name="Shape 17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The slaves you want to shared with CJOC will need to be accessible over TCP/IP</a:t>
            </a:r>
          </a:p>
          <a:p>
            <a:pPr marL="914400" lvl="1" indent="-368300" rtl="0">
              <a:spcBef>
                <a:spcPts val="0"/>
              </a:spcBef>
              <a:buClr>
                <a:schemeClr val="dk1"/>
              </a:buClr>
              <a:buSzPct val="78571"/>
              <a:buFont typeface="Courier New"/>
              <a:buChar char="o"/>
            </a:pPr>
            <a:r>
              <a:rPr lang="en" dirty="0"/>
              <a:t>Port can be configured, random otherwise.</a:t>
            </a:r>
          </a:p>
          <a:p>
            <a:pPr marL="914400" lvl="1" indent="-368300" rtl="0">
              <a:spcBef>
                <a:spcPts val="0"/>
              </a:spcBef>
              <a:buClr>
                <a:schemeClr val="dk1"/>
              </a:buClr>
              <a:buSzPct val="78571"/>
              <a:buFont typeface="Courier New"/>
              <a:buChar char="o"/>
            </a:pPr>
            <a:r>
              <a:rPr lang="en" dirty="0"/>
              <a:t>Port advertised in a special HTTP header.</a:t>
            </a:r>
          </a:p>
          <a:p>
            <a:pPr marL="457200" lvl="0" indent="-406400" rtl="0">
              <a:spcBef>
                <a:spcPts val="0"/>
              </a:spcBef>
              <a:buClr>
                <a:schemeClr val="dk1"/>
              </a:buClr>
              <a:buSzPct val="100000"/>
              <a:buFont typeface="Arial"/>
              <a:buChar char="●"/>
            </a:pPr>
            <a:r>
              <a:rPr lang="en" dirty="0"/>
              <a:t>Good practice to assume connecting slave does not have required tools installed</a:t>
            </a:r>
          </a:p>
          <a:p>
            <a:pPr marL="914400" lvl="1" indent="-368300" rtl="0">
              <a:spcBef>
                <a:spcPts val="0"/>
              </a:spcBef>
              <a:buClr>
                <a:schemeClr val="dk1"/>
              </a:buClr>
              <a:buSzPct val="78571"/>
              <a:buFont typeface="Courier New"/>
              <a:buChar char="o"/>
            </a:pPr>
            <a:r>
              <a:rPr lang="en" dirty="0"/>
              <a:t>Include in build a step to install tools from an SCM like Subversion</a:t>
            </a:r>
          </a:p>
          <a:p>
            <a:pPr marL="914400" lvl="1" indent="-368300" rtl="0">
              <a:spcBef>
                <a:spcPts val="0"/>
              </a:spcBef>
              <a:buClr>
                <a:schemeClr val="dk1"/>
              </a:buClr>
              <a:buSzPct val="78571"/>
              <a:buFont typeface="Courier New"/>
              <a:buChar char="o"/>
            </a:pPr>
            <a:r>
              <a:rPr lang="en" dirty="0"/>
              <a:t>Can cache tools on the master</a:t>
            </a:r>
          </a:p>
          <a:p>
            <a:pPr marL="914400" lvl="1" indent="-368300" rtl="0">
              <a:spcBef>
                <a:spcPts val="0"/>
              </a:spcBef>
              <a:buClr>
                <a:schemeClr val="dk1"/>
              </a:buClr>
              <a:buSzPct val="78571"/>
              <a:buFont typeface="Courier New"/>
              <a:buChar char="o"/>
            </a:pPr>
            <a:r>
              <a:rPr lang="en" dirty="0"/>
              <a:t>Custom Tools Plugin – generic tool installer for jobs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algn="ctr" rtl="0">
              <a:spcBef>
                <a:spcPts val="0"/>
              </a:spcBef>
              <a:buNone/>
            </a:pPr>
            <a:r>
              <a:rPr lang="en" dirty="0">
                <a:solidFill>
                  <a:srgbClr val="000000"/>
                </a:solidFill>
              </a:rPr>
              <a:t>Lab Exercise:</a:t>
            </a:r>
          </a:p>
          <a:p>
            <a:pPr lvl="0" algn="ctr" rtl="0">
              <a:spcBef>
                <a:spcPts val="0"/>
              </a:spcBef>
              <a:buNone/>
            </a:pPr>
            <a:r>
              <a:rPr lang="en" dirty="0"/>
              <a:t>Creating Shared Slaves</a:t>
            </a:r>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lgn="ctr"/>
            <a:r>
              <a:rPr lang="en-US" dirty="0" smtClean="0"/>
              <a:t>Security</a:t>
            </a:r>
            <a:endParaRPr lang="en" dirty="0"/>
          </a:p>
        </p:txBody>
      </p: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Role-based Access Control with CJOC</a:t>
            </a:r>
          </a:p>
        </p:txBody>
      </p:sp>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sz="3200">
                <a:solidFill>
                  <a:srgbClr val="E15200"/>
                </a:solidFill>
              </a:rPr>
              <a:t>How do I use CJE RBAC with CJOC?</a:t>
            </a:r>
          </a:p>
        </p:txBody>
      </p:sp>
      <p:pic>
        <p:nvPicPr>
          <p:cNvPr id="89" name="Shape 89"/>
          <p:cNvPicPr preferRelativeResize="0"/>
          <p:nvPr/>
        </p:nvPicPr>
        <p:blipFill>
          <a:blip r:embed="rId3">
            <a:alphaModFix/>
          </a:blip>
          <a:stretch>
            <a:fillRect/>
          </a:stretch>
        </p:blipFill>
        <p:spPr>
          <a:xfrm>
            <a:off x="599075" y="1670075"/>
            <a:ext cx="6457950" cy="3810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sz="3200">
                <a:solidFill>
                  <a:srgbClr val="E15200"/>
                </a:solidFill>
              </a:rPr>
              <a:t>How do I use CJE RBAC with CJOC?</a:t>
            </a:r>
          </a:p>
        </p:txBody>
      </p:sp>
      <p:pic>
        <p:nvPicPr>
          <p:cNvPr id="95" name="Shape 95"/>
          <p:cNvPicPr preferRelativeResize="0"/>
          <p:nvPr/>
        </p:nvPicPr>
        <p:blipFill>
          <a:blip r:embed="rId3">
            <a:alphaModFix/>
          </a:blip>
          <a:stretch>
            <a:fillRect/>
          </a:stretch>
        </p:blipFill>
        <p:spPr>
          <a:xfrm>
            <a:off x="599075" y="1576387"/>
            <a:ext cx="6457950" cy="37052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a:t>
            </a:r>
            <a:r>
              <a:rPr lang="en" sz="3200">
                <a:solidFill>
                  <a:srgbClr val="E15200"/>
                </a:solidFill>
              </a:rPr>
              <a:t>granularity</a:t>
            </a:r>
          </a:p>
        </p:txBody>
      </p:sp>
      <p:pic>
        <p:nvPicPr>
          <p:cNvPr id="101" name="Shape 101"/>
          <p:cNvPicPr preferRelativeResize="0"/>
          <p:nvPr/>
        </p:nvPicPr>
        <p:blipFill>
          <a:blip r:embed="rId3">
            <a:alphaModFix/>
          </a:blip>
          <a:stretch>
            <a:fillRect/>
          </a:stretch>
        </p:blipFill>
        <p:spPr>
          <a:xfrm>
            <a:off x="599075" y="1704975"/>
            <a:ext cx="6457950"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07" name="Shape 107"/>
          <p:cNvPicPr preferRelativeResize="0"/>
          <p:nvPr/>
        </p:nvPicPr>
        <p:blipFill>
          <a:blip r:embed="rId3">
            <a:alphaModFix/>
          </a:blip>
          <a:stretch>
            <a:fillRect/>
          </a:stretch>
        </p:blipFill>
        <p:spPr>
          <a:xfrm>
            <a:off x="599075" y="1666875"/>
            <a:ext cx="6457950" cy="35242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Installing Jenkins</a:t>
            </a:r>
          </a:p>
        </p:txBody>
      </p:sp>
      <p:sp>
        <p:nvSpPr>
          <p:cNvPr id="129" name="Shape 12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Download </a:t>
            </a:r>
            <a:r>
              <a:rPr lang="en" sz="2400">
                <a:latin typeface="Courier New"/>
                <a:ea typeface="Courier New"/>
                <a:cs typeface="Courier New"/>
                <a:sym typeface="Courier New"/>
              </a:rPr>
              <a:t>jenkins.war </a:t>
            </a:r>
            <a:r>
              <a:rPr lang="en"/>
              <a:t>from the website</a:t>
            </a:r>
          </a:p>
          <a:p>
            <a:pPr marL="914400" lvl="1" indent="-368300" rtl="0">
              <a:spcBef>
                <a:spcPts val="0"/>
              </a:spcBef>
              <a:buClr>
                <a:schemeClr val="dk1"/>
              </a:buClr>
              <a:buSzPct val="78571"/>
              <a:buFont typeface="Courier New"/>
              <a:buChar char="o"/>
            </a:pPr>
            <a:r>
              <a:rPr lang="en"/>
              <a:t>Run as a stand-alone application</a:t>
            </a:r>
          </a:p>
          <a:p>
            <a:pPr marL="914400" lvl="1" indent="-368300" rtl="0">
              <a:spcBef>
                <a:spcPts val="0"/>
              </a:spcBef>
              <a:buClr>
                <a:schemeClr val="dk1"/>
              </a:buClr>
              <a:buSzPct val="78571"/>
              <a:buFont typeface="Courier New"/>
              <a:buChar char="o"/>
            </a:pPr>
            <a:r>
              <a:rPr lang="en"/>
              <a:t>Run in a servlet container</a:t>
            </a:r>
          </a:p>
          <a:p>
            <a:pPr marL="0" lvl="0" rtl="0">
              <a:spcBef>
                <a:spcPts val="0"/>
              </a:spcBef>
              <a:buNone/>
            </a:pPr>
            <a:endParaRPr/>
          </a:p>
          <a:p>
            <a:pPr marL="457200" lvl="0" indent="-406400" rtl="0">
              <a:spcBef>
                <a:spcPts val="0"/>
              </a:spcBef>
              <a:buClr>
                <a:schemeClr val="dk1"/>
              </a:buClr>
              <a:buSzPct val="100000"/>
              <a:buFont typeface="Arial"/>
              <a:buChar char="●"/>
            </a:pPr>
            <a:r>
              <a:rPr lang="en"/>
              <a:t>Install system packages (recommended)</a:t>
            </a:r>
          </a:p>
          <a:p>
            <a:pPr marL="457200" lvl="0" indent="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Role-based Access Control</a:t>
            </a:r>
          </a:p>
        </p:txBody>
      </p:sp>
    </p:spTree>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High Availability(HA)</a:t>
            </a:r>
          </a:p>
        </p:txBody>
      </p:sp>
    </p:spTree>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High Availability</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Enterprise has the capability to run in a high availability setup.</a:t>
            </a:r>
          </a:p>
          <a:p>
            <a:pPr marL="457200" lvl="0" indent="-406400" rtl="0">
              <a:spcBef>
                <a:spcPts val="0"/>
              </a:spcBef>
              <a:buClr>
                <a:schemeClr val="dk1"/>
              </a:buClr>
              <a:buSzPct val="100000"/>
              <a:buFont typeface="Arial"/>
              <a:buChar char="●"/>
            </a:pPr>
            <a:r>
              <a:rPr lang="en"/>
              <a:t>Two or more Jenkins master instances can be place in the HA singleton cluster to ensure very high uptime.</a:t>
            </a:r>
          </a:p>
          <a:p>
            <a:pPr marL="457200" lvl="0" indent="-406400" rtl="0">
              <a:spcBef>
                <a:spcPts val="0"/>
              </a:spcBef>
              <a:buClr>
                <a:schemeClr val="dk1"/>
              </a:buClr>
              <a:buSzPct val="100000"/>
              <a:buFont typeface="Arial"/>
              <a:buChar char="●"/>
            </a:pPr>
            <a:r>
              <a:rPr lang="en"/>
              <a:t>If for some reason a Jenkins master node becomes unavailable, another node in the cluster can automatically assume the master role.</a:t>
            </a:r>
          </a:p>
        </p:txBody>
      </p:sp>
    </p:spTree>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High Availability(cont.)</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fail-over is very minimal, and usually takes around the same time as a normal Jenkins reboot.</a:t>
            </a:r>
          </a:p>
          <a:p>
            <a:pPr marL="457200" lvl="0" indent="-406400" rtl="0">
              <a:spcBef>
                <a:spcPts val="0"/>
              </a:spcBef>
              <a:buClr>
                <a:schemeClr val="dk1"/>
              </a:buClr>
              <a:buSzPct val="100000"/>
              <a:buFont typeface="Arial"/>
              <a:buChar char="●"/>
            </a:pPr>
            <a:r>
              <a:rPr lang="en"/>
              <a:t>Keep in mind that this is not a symmetric cluster, and other nodes will not share the load.  Only one node will be active as the master, while others will be in standby.</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Benefits: Constant uptime for Jenkins master nodes</a:t>
            </a:r>
          </a:p>
        </p:txBody>
      </p:sp>
      <p:sp>
        <p:nvSpPr>
          <p:cNvPr id="101" name="Shape 101"/>
          <p:cNvSpPr txBox="1">
            <a:spLocks noGrp="1"/>
          </p:cNvSpPr>
          <p:nvPr>
            <p:ph type="body" idx="1"/>
          </p:nvPr>
        </p:nvSpPr>
        <p:spPr>
          <a:xfrm>
            <a:off x="599825" y="2025874"/>
            <a:ext cx="8226599" cy="41922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With Jenkins HA, you maintain almost 100% uptime even through nodes becoming unavailable.</a:t>
            </a:r>
          </a:p>
          <a:p>
            <a:pPr marL="457200" lvl="0" indent="-406400" rtl="0">
              <a:spcBef>
                <a:spcPts val="0"/>
              </a:spcBef>
              <a:buClr>
                <a:schemeClr val="dk1"/>
              </a:buClr>
              <a:buSzPct val="100000"/>
              <a:buFont typeface="Arial"/>
              <a:buChar char="●"/>
            </a:pPr>
            <a:r>
              <a:rPr lang="en"/>
              <a:t>An HA setup can be combined with other plugins such as Long-running builds and Checkpoints to recover builds that were running when a node became unresponsive so data is not lost.</a:t>
            </a:r>
          </a:p>
        </p:txBody>
      </p:sp>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sp>
        <p:nvSpPr>
          <p:cNvPr id="107" name="Shape 10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Create a high availability setup using NFS as storage and IP aliasing as a reverse proxy mechanism.</a:t>
            </a:r>
          </a:p>
          <a:p>
            <a:pPr marL="457200" lvl="0" indent="-406400" rtl="0">
              <a:spcBef>
                <a:spcPts val="0"/>
              </a:spcBef>
              <a:buClr>
                <a:schemeClr val="dk1"/>
              </a:buClr>
              <a:buSzPct val="100000"/>
              <a:buFont typeface="Arial"/>
              <a:buChar char="●"/>
            </a:pPr>
            <a:r>
              <a:rPr lang="en"/>
              <a:t>NFS allows for all nodes in the cluster to have access to $JENKINS_HOME, and grants the nodes the ability to read and write to the file system simultaneously.</a:t>
            </a:r>
          </a:p>
          <a:p>
            <a:pPr marL="457200" lvl="0" indent="-406400" rtl="0">
              <a:spcBef>
                <a:spcPts val="0"/>
              </a:spcBef>
              <a:buClr>
                <a:schemeClr val="dk1"/>
              </a:buClr>
              <a:buSzPct val="100000"/>
              <a:buFont typeface="Arial"/>
              <a:buChar char="●"/>
            </a:pPr>
            <a:r>
              <a:rPr lang="en"/>
              <a:t>The reverse proxy mechanism allows fail-overs to be hidden from Jenkins end users if/when they happen.</a:t>
            </a:r>
          </a:p>
        </p:txBody>
      </p:sp>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algn="ctr" rtl="0">
              <a:spcBef>
                <a:spcPts val="0"/>
              </a:spcBef>
              <a:buNone/>
            </a:pPr>
            <a:r>
              <a:rPr lang="en">
                <a:solidFill>
                  <a:srgbClr val="000000"/>
                </a:solidFill>
              </a:rPr>
              <a:t>Lab Exercise:</a:t>
            </a:r>
          </a:p>
          <a:p>
            <a:pPr lvl="0" algn="ctr" rtl="0">
              <a:spcBef>
                <a:spcPts val="0"/>
              </a:spcBef>
              <a:buNone/>
            </a:pPr>
            <a:r>
              <a:rPr lang="en"/>
              <a:t>&lt;labName&gt;</a:t>
            </a:r>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Backup Scheduling</a:t>
            </a:r>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Backup Scheduling?</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Backups can be performed as Jenkins jobs using the CJE Backup plugin OR CJOC’s Cluster Operations.</a:t>
            </a:r>
          </a:p>
          <a:p>
            <a:pPr marL="457200" lvl="0" indent="-406400" rtl="0">
              <a:spcBef>
                <a:spcPts val="0"/>
              </a:spcBef>
              <a:buClr>
                <a:schemeClr val="dk1"/>
              </a:buClr>
              <a:buSzPct val="100000"/>
              <a:buFont typeface="Arial"/>
              <a:buChar char="●"/>
            </a:pPr>
            <a:r>
              <a:rPr lang="en"/>
              <a:t>Backups can be run either on a schedule, a trigger, or be run manually by an administrator.</a:t>
            </a:r>
          </a:p>
          <a:p>
            <a:pPr marL="457200" lvl="0" indent="-406400" rtl="0">
              <a:spcBef>
                <a:spcPts val="0"/>
              </a:spcBef>
              <a:buClr>
                <a:schemeClr val="dk1"/>
              </a:buClr>
              <a:buSzPct val="100000"/>
              <a:buFont typeface="Arial"/>
              <a:buChar char="●"/>
            </a:pPr>
            <a:r>
              <a:rPr lang="en"/>
              <a:t>Taking regular backups is a Jenkins best practice.</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improved DR times</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A backup allows Jenkins instance to be restored despite a misconfiguration, accidental job deletion, or data corruption.  </a:t>
            </a:r>
          </a:p>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loudBees_4x3_Final-rev">
  <a:themeElements>
    <a:clrScheme name="Custom 5">
      <a:dk1>
        <a:srgbClr val="54585B"/>
      </a:dk1>
      <a:lt1>
        <a:srgbClr val="FFFFFF"/>
      </a:lt1>
      <a:dk2>
        <a:srgbClr val="006098"/>
      </a:dk2>
      <a:lt2>
        <a:srgbClr val="EEECE1"/>
      </a:lt2>
      <a:accent1>
        <a:srgbClr val="00ADBC"/>
      </a:accent1>
      <a:accent2>
        <a:srgbClr val="F9C62A"/>
      </a:accent2>
      <a:accent3>
        <a:srgbClr val="CB3725"/>
      </a:accent3>
      <a:accent4>
        <a:srgbClr val="008996"/>
      </a:accent4>
      <a:accent5>
        <a:srgbClr val="2C9A42"/>
      </a:accent5>
      <a:accent6>
        <a:srgbClr val="54575A"/>
      </a:accent6>
      <a:hlink>
        <a:srgbClr val="006098"/>
      </a:hlink>
      <a:folHlink>
        <a:srgbClr val="00AD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5890</Words>
  <PresentationFormat>On-screen Show (4:3)</PresentationFormat>
  <Paragraphs>793</Paragraphs>
  <Slides>208</Slides>
  <Notes>190</Notes>
  <HiddenSlides>0</HiddenSlides>
  <MMClips>0</MMClips>
  <ScaleCrop>false</ScaleCrop>
  <HeadingPairs>
    <vt:vector size="4" baseType="variant">
      <vt:variant>
        <vt:lpstr>Theme</vt:lpstr>
      </vt:variant>
      <vt:variant>
        <vt:i4>1</vt:i4>
      </vt:variant>
      <vt:variant>
        <vt:lpstr>Slide Titles</vt:lpstr>
      </vt:variant>
      <vt:variant>
        <vt:i4>208</vt:i4>
      </vt:variant>
    </vt:vector>
  </HeadingPairs>
  <TitlesOfParts>
    <vt:vector size="209" baseType="lpstr">
      <vt:lpstr>CloudBees_4x3_Final-rev</vt:lpstr>
      <vt:lpstr>Cloud Jenkin Platform - Admin Training</vt:lpstr>
      <vt:lpstr>TOC</vt:lpstr>
      <vt:lpstr>Introducing Jenkins</vt:lpstr>
      <vt:lpstr>Introducing Jenkins</vt:lpstr>
      <vt:lpstr>Introducing Jenkins</vt:lpstr>
      <vt:lpstr>Introducing Jenkins</vt:lpstr>
      <vt:lpstr>Where do we start?</vt:lpstr>
      <vt:lpstr>Installing Jenkins</vt:lpstr>
      <vt:lpstr>Installing Jenkins</vt:lpstr>
      <vt:lpstr>Running Jenkins as a stand-alone app</vt:lpstr>
      <vt:lpstr>Running Jenkins as a stand-alone app</vt:lpstr>
      <vt:lpstr>Running Jenkins on application server</vt:lpstr>
      <vt:lpstr>Installing Jenkins on Linux</vt:lpstr>
      <vt:lpstr>More on Linux native packages</vt:lpstr>
      <vt:lpstr>Installing Jenkins on Windows</vt:lpstr>
      <vt:lpstr>Other installers</vt:lpstr>
      <vt:lpstr>Runtime requirements</vt:lpstr>
      <vt:lpstr>Welcome to Jenkins!</vt:lpstr>
      <vt:lpstr>Configuring Jenkins</vt:lpstr>
      <vt:lpstr>Jenkins Home Directory</vt:lpstr>
      <vt:lpstr>Jenkins Home Directory structure</vt:lpstr>
      <vt:lpstr>Jenkins Home Directory</vt:lpstr>
      <vt:lpstr>Expandable volume</vt:lpstr>
      <vt:lpstr>Manage Jenkins</vt:lpstr>
      <vt:lpstr>Upgrade of Jenkins</vt:lpstr>
      <vt:lpstr>System configuration</vt:lpstr>
      <vt:lpstr>System Configuration: General</vt:lpstr>
      <vt:lpstr>System Configuration: Message</vt:lpstr>
      <vt:lpstr>System Configuration: # of Executors</vt:lpstr>
      <vt:lpstr>System Configuration: Quiet period</vt:lpstr>
      <vt:lpstr>System Configuration: JDKs</vt:lpstr>
      <vt:lpstr>System Configuration: JDKs</vt:lpstr>
      <vt:lpstr>System Configuration: Build tools</vt:lpstr>
      <vt:lpstr>System Configuration: SCM tools</vt:lpstr>
      <vt:lpstr>SCM and authentication</vt:lpstr>
      <vt:lpstr>Global Security</vt:lpstr>
      <vt:lpstr>Invest in good URL</vt:lpstr>
      <vt:lpstr>Use name service</vt:lpstr>
      <vt:lpstr>No “/jenkins”</vt:lpstr>
      <vt:lpstr>Command-Line Interface</vt:lpstr>
      <vt:lpstr>Using CLI</vt:lpstr>
      <vt:lpstr>Using CLI</vt:lpstr>
      <vt:lpstr>How it works</vt:lpstr>
      <vt:lpstr>CLI Authentication</vt:lpstr>
      <vt:lpstr>Existing CLI commands</vt:lpstr>
      <vt:lpstr>CLI Show Case: build command</vt:lpstr>
      <vt:lpstr>CLI Show Case: CRUD of jobs</vt:lpstr>
      <vt:lpstr>CLI Show Case: groovysh</vt:lpstr>
      <vt:lpstr>More on Groovy in CLI</vt:lpstr>
      <vt:lpstr>Write Your Own Scripts</vt:lpstr>
      <vt:lpstr>Distributed Builds</vt:lpstr>
      <vt:lpstr>What are distributed builds?</vt:lpstr>
      <vt:lpstr>What are distributed builds?</vt:lpstr>
      <vt:lpstr>What are distributed builds?</vt:lpstr>
      <vt:lpstr>What are distributed builds?</vt:lpstr>
      <vt:lpstr>What are distributed builds?</vt:lpstr>
      <vt:lpstr>What are distributed builds?</vt:lpstr>
      <vt:lpstr>Benefits: scalability</vt:lpstr>
      <vt:lpstr>Benefits: security</vt:lpstr>
      <vt:lpstr>Where do we start?</vt:lpstr>
      <vt:lpstr>Setting up CloudBees Jenkins Operations Center</vt:lpstr>
      <vt:lpstr>How do I set up CJOC?</vt:lpstr>
      <vt:lpstr>How do I set up CJOC?</vt:lpstr>
      <vt:lpstr>Lab Exercise: Setting up CloudBees Jenkins Operations Center</vt:lpstr>
      <vt:lpstr>Distributed Masters and Slaves Architecture with CJOC</vt:lpstr>
      <vt:lpstr>What is a distributed architecture?</vt:lpstr>
      <vt:lpstr>What is a distributed architecture?</vt:lpstr>
      <vt:lpstr>Benefits: efficient resource usage</vt:lpstr>
      <vt:lpstr>Where do we start?</vt:lpstr>
      <vt:lpstr>Client Masters</vt:lpstr>
      <vt:lpstr>Slide 71</vt:lpstr>
      <vt:lpstr>Shared Slaves</vt:lpstr>
      <vt:lpstr>What are Shared Slaves?</vt:lpstr>
      <vt:lpstr>What are Shared Slaves? </vt:lpstr>
      <vt:lpstr>What are Shared Slaves? </vt:lpstr>
      <vt:lpstr>What are Shared Slaves? </vt:lpstr>
      <vt:lpstr>What are Shared Slaves? </vt:lpstr>
      <vt:lpstr>What are Shared Slaves? </vt:lpstr>
      <vt:lpstr>What are Shared Slaves?</vt:lpstr>
      <vt:lpstr>Benefit: scalability</vt:lpstr>
      <vt:lpstr>Benefit: efficiency</vt:lpstr>
      <vt:lpstr>Where do we start?</vt:lpstr>
      <vt:lpstr>Lab Exercise: Creating Shared Slaves</vt:lpstr>
      <vt:lpstr>Security</vt:lpstr>
      <vt:lpstr>Role-based Access Control with CJOC</vt:lpstr>
      <vt:lpstr>How do I use CJE RBAC with CJOC?</vt:lpstr>
      <vt:lpstr>How do I use CJE RBAC with CJOC?</vt:lpstr>
      <vt:lpstr>Benefits: granularity</vt:lpstr>
      <vt:lpstr>Where do we start?</vt:lpstr>
      <vt:lpstr>Lab Exercise: Setting up Role-based Access Control</vt:lpstr>
      <vt:lpstr>High Availability(HA)</vt:lpstr>
      <vt:lpstr>What is High Availability</vt:lpstr>
      <vt:lpstr>What is High Availability(cont.)</vt:lpstr>
      <vt:lpstr>Benefits: Constant uptime for Jenkins master nodes</vt:lpstr>
      <vt:lpstr>Where do we start?</vt:lpstr>
      <vt:lpstr>Lab Exercise: &lt;labName&gt;</vt:lpstr>
      <vt:lpstr>Backup Scheduling</vt:lpstr>
      <vt:lpstr>What is Backup Scheduling?</vt:lpstr>
      <vt:lpstr>Benefits: improved DR times</vt:lpstr>
      <vt:lpstr>Where do we start?</vt:lpstr>
      <vt:lpstr>Lab Exercise: Creating a backup job</vt:lpstr>
      <vt:lpstr>Monitoring your Jenkins</vt:lpstr>
      <vt:lpstr>What is monitoring plugin doing?</vt:lpstr>
      <vt:lpstr>Benefits: CPU usage</vt:lpstr>
      <vt:lpstr>Benefits: Heap and non-heap used</vt:lpstr>
      <vt:lpstr>Benefits: File descriptors in use</vt:lpstr>
      <vt:lpstr>Benefits: Web-UI requests</vt:lpstr>
      <vt:lpstr>Benefits: The build queue</vt:lpstr>
      <vt:lpstr>Where do we start?</vt:lpstr>
      <vt:lpstr>Where do we start?</vt:lpstr>
      <vt:lpstr>Benefits: Jenkins Enterprise Metrics Dashboard</vt:lpstr>
      <vt:lpstr>Where do we start?</vt:lpstr>
      <vt:lpstr>Where do we start?</vt:lpstr>
      <vt:lpstr>Benefits: Alerts</vt:lpstr>
      <vt:lpstr>Where do we start?</vt:lpstr>
      <vt:lpstr>Where do we start?</vt:lpstr>
      <vt:lpstr>Where do we start?</vt:lpstr>
      <vt:lpstr>Where do we start?</vt:lpstr>
      <vt:lpstr>Lab Exercise: Monitoring your Jenkins</vt:lpstr>
      <vt:lpstr>Nodes Plus</vt:lpstr>
      <vt:lpstr>What is Nodes Plus</vt:lpstr>
      <vt:lpstr>Benefits: Quickly alert node owners of node availability</vt:lpstr>
      <vt:lpstr>Where do we start?</vt:lpstr>
      <vt:lpstr>Lab Exercise: &lt;labName&gt;</vt:lpstr>
      <vt:lpstr>Slide 125</vt:lpstr>
      <vt:lpstr>Fast Archiver Plugin</vt:lpstr>
      <vt:lpstr>What is Fast Archive</vt:lpstr>
      <vt:lpstr>Benefits: Fast Archive</vt:lpstr>
      <vt:lpstr>Where do we start?</vt:lpstr>
      <vt:lpstr>Where do we start?(Cont.)</vt:lpstr>
      <vt:lpstr>Where do we start?(Cont.)</vt:lpstr>
      <vt:lpstr>Lab Exercise: Fast Archive</vt:lpstr>
      <vt:lpstr>Slide 133</vt:lpstr>
      <vt:lpstr>Setting up Pull-Request Builder for GitHub</vt:lpstr>
      <vt:lpstr>What is pull request</vt:lpstr>
      <vt:lpstr>Benefits:&lt;benefit&gt;</vt:lpstr>
      <vt:lpstr>Where do we start?</vt:lpstr>
      <vt:lpstr>Where do we start?(cont.)</vt:lpstr>
      <vt:lpstr>Where do we start?(cont.)</vt:lpstr>
      <vt:lpstr>Where do we start?(cont.)</vt:lpstr>
      <vt:lpstr>Where do we start?(cont.)</vt:lpstr>
      <vt:lpstr>Where do we start?(cont.)</vt:lpstr>
      <vt:lpstr>Lab Exercise: Setting up Pull-Request Builder for GitHub</vt:lpstr>
      <vt:lpstr>Custom Update Centers</vt:lpstr>
      <vt:lpstr>What is a Jenkins Update Center?</vt:lpstr>
      <vt:lpstr>What is a Jenkins Update Center?</vt:lpstr>
      <vt:lpstr>What is a Custom Update Center?</vt:lpstr>
      <vt:lpstr>What is a Custom Update Center?</vt:lpstr>
      <vt:lpstr>What is a Custom Update Center?</vt:lpstr>
      <vt:lpstr>How do I use a Custom Update Center with CJOC?</vt:lpstr>
      <vt:lpstr>How do I use a Custom Update Center with CJOC?</vt:lpstr>
      <vt:lpstr>How do I use a Custom Update Center with CJOC?</vt:lpstr>
      <vt:lpstr>Benefits: manageability</vt:lpstr>
      <vt:lpstr>Where do we start?</vt:lpstr>
      <vt:lpstr>Where do we start?</vt:lpstr>
      <vt:lpstr>Where do we start?</vt:lpstr>
      <vt:lpstr>Where do we start?</vt:lpstr>
      <vt:lpstr>Where do we start?</vt:lpstr>
      <vt:lpstr>Lab Exercise: Setting up a custom update center</vt:lpstr>
      <vt:lpstr>Slide 160</vt:lpstr>
      <vt:lpstr>NIO SSH Slaves</vt:lpstr>
      <vt:lpstr>What is NIO SSH Slaves</vt:lpstr>
      <vt:lpstr>Benefits: NIO SSH Slaves</vt:lpstr>
      <vt:lpstr>Benefits: NIO SSH Slaves(Cont.)</vt:lpstr>
      <vt:lpstr>Benefits: NIO SSH Slaves(Cont.)</vt:lpstr>
      <vt:lpstr>What is NIO SSH Slaves(Cont.)</vt:lpstr>
      <vt:lpstr>Where do we start?</vt:lpstr>
      <vt:lpstr>Where do we start?</vt:lpstr>
      <vt:lpstr>Where do we start?</vt:lpstr>
      <vt:lpstr>Where do we start?</vt:lpstr>
      <vt:lpstr>Where do we start?</vt:lpstr>
      <vt:lpstr>Lab Exercise: NIO SSH Slaves</vt:lpstr>
      <vt:lpstr>Even Scheduler Plugin</vt:lpstr>
      <vt:lpstr>What is the Even Scheduler plugin?</vt:lpstr>
      <vt:lpstr>What is the Even Scheduler plugin?</vt:lpstr>
      <vt:lpstr>What is the consistent hashing algorithm?</vt:lpstr>
      <vt:lpstr>What is the consistent hashing algorithm?</vt:lpstr>
      <vt:lpstr>What is the consistent hashing algorithm?</vt:lpstr>
      <vt:lpstr>What is the consistent hashing algorithm?</vt:lpstr>
      <vt:lpstr>What is the even loading algorithm?</vt:lpstr>
      <vt:lpstr>What is the even loading algorithm?</vt:lpstr>
      <vt:lpstr>Benefits: efficiency</vt:lpstr>
      <vt:lpstr>Where do we start?</vt:lpstr>
      <vt:lpstr>Where do we start?</vt:lpstr>
      <vt:lpstr>Lab Exercise: Even Scheduler Plugin</vt:lpstr>
      <vt:lpstr>CloudBees Jenkins Analytics</vt:lpstr>
      <vt:lpstr>What is CloudBees Jenkins Analytics?</vt:lpstr>
      <vt:lpstr>What is CloudBees Jenkins Analytics?</vt:lpstr>
      <vt:lpstr>Benefits: installation insights</vt:lpstr>
      <vt:lpstr>Where do we start?</vt:lpstr>
      <vt:lpstr>Lab Exercise: &lt;labName&gt;</vt:lpstr>
      <vt:lpstr>Cluster Operations</vt:lpstr>
      <vt:lpstr>What is Cluster Operations?</vt:lpstr>
      <vt:lpstr>What is Cluster Operations?</vt:lpstr>
      <vt:lpstr>What is Cluster Operations?</vt:lpstr>
      <vt:lpstr>What is Cluster Operations?</vt:lpstr>
      <vt:lpstr>What is Cluster Operations?</vt:lpstr>
      <vt:lpstr>What is Cluster Operations?</vt:lpstr>
      <vt:lpstr>Benefits: maintainability</vt:lpstr>
      <vt:lpstr>Where do we start?</vt:lpstr>
      <vt:lpstr>Lab Exercise: Setting up a plugin update Cluster Operation</vt:lpstr>
      <vt:lpstr>Slide 202</vt:lpstr>
      <vt:lpstr>CloudBees Support</vt:lpstr>
      <vt:lpstr>What is CloudBees Support</vt:lpstr>
      <vt:lpstr>Benefits: CloudBees Support</vt:lpstr>
      <vt:lpstr>Where do we start?</vt:lpstr>
      <vt:lpstr>Where do we start?(Cont.)</vt:lpstr>
      <vt:lpstr>Lab Exercise: CloudBees Support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CJP-Admin Training</dc:title>
  <dc:creator>e2esystem</dc:creator>
  <cp:lastModifiedBy>e2esystem</cp:lastModifiedBy>
  <cp:revision>20</cp:revision>
  <dcterms:modified xsi:type="dcterms:W3CDTF">2015-11-21T03:58:08Z</dcterms:modified>
</cp:coreProperties>
</file>